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3"/>
  </p:notesMasterIdLst>
  <p:handoutMasterIdLst>
    <p:handoutMasterId r:id="rId44"/>
  </p:handoutMasterIdLst>
  <p:sldIdLst>
    <p:sldId id="256" r:id="rId2"/>
    <p:sldId id="295" r:id="rId3"/>
    <p:sldId id="324" r:id="rId4"/>
    <p:sldId id="325" r:id="rId5"/>
    <p:sldId id="326" r:id="rId6"/>
    <p:sldId id="310" r:id="rId7"/>
    <p:sldId id="297" r:id="rId8"/>
    <p:sldId id="291" r:id="rId9"/>
    <p:sldId id="299" r:id="rId10"/>
    <p:sldId id="294" r:id="rId11"/>
    <p:sldId id="296" r:id="rId12"/>
    <p:sldId id="269" r:id="rId13"/>
    <p:sldId id="311" r:id="rId14"/>
    <p:sldId id="258" r:id="rId15"/>
    <p:sldId id="259" r:id="rId16"/>
    <p:sldId id="260" r:id="rId17"/>
    <p:sldId id="261" r:id="rId18"/>
    <p:sldId id="262" r:id="rId19"/>
    <p:sldId id="263" r:id="rId20"/>
    <p:sldId id="264" r:id="rId21"/>
    <p:sldId id="265" r:id="rId22"/>
    <p:sldId id="266" r:id="rId23"/>
    <p:sldId id="267" r:id="rId24"/>
    <p:sldId id="268" r:id="rId25"/>
    <p:sldId id="327" r:id="rId26"/>
    <p:sldId id="328" r:id="rId27"/>
    <p:sldId id="331" r:id="rId28"/>
    <p:sldId id="329" r:id="rId29"/>
    <p:sldId id="332" r:id="rId30"/>
    <p:sldId id="312" r:id="rId31"/>
    <p:sldId id="313" r:id="rId32"/>
    <p:sldId id="314" r:id="rId33"/>
    <p:sldId id="315" r:id="rId34"/>
    <p:sldId id="316" r:id="rId35"/>
    <p:sldId id="317" r:id="rId36"/>
    <p:sldId id="318" r:id="rId37"/>
    <p:sldId id="319" r:id="rId38"/>
    <p:sldId id="320" r:id="rId39"/>
    <p:sldId id="321" r:id="rId40"/>
    <p:sldId id="322" r:id="rId41"/>
    <p:sldId id="333" r:id="rId42"/>
  </p:sldIdLst>
  <p:sldSz cx="9144000" cy="6858000" type="screen4x3"/>
  <p:notesSz cx="7315200" cy="96012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104">
          <p15:clr>
            <a:srgbClr val="A4A3A4"/>
          </p15:clr>
        </p15:guide>
        <p15:guide id="2" orient="horz" pos="960">
          <p15:clr>
            <a:srgbClr val="A4A3A4"/>
          </p15:clr>
        </p15:guide>
        <p15:guide id="3" orient="horz" pos="480">
          <p15:clr>
            <a:srgbClr val="A4A3A4"/>
          </p15:clr>
        </p15:guide>
        <p15:guide id="4" pos="528">
          <p15:clr>
            <a:srgbClr val="A4A3A4"/>
          </p15:clr>
        </p15:guide>
        <p15:guide id="5" pos="5136">
          <p15:clr>
            <a:srgbClr val="A4A3A4"/>
          </p15:clr>
        </p15:guide>
        <p15:guide id="6" pos="384">
          <p15:clr>
            <a:srgbClr val="A4A3A4"/>
          </p15:clr>
        </p15:guide>
      </p15:sldGuideLst>
    </p:ext>
    <p:ext uri="{2D200454-40CA-4A62-9FC3-DE9A4176ACB9}">
      <p15:notesGuideLst xmlns:p15="http://schemas.microsoft.com/office/powerpoint/2012/main">
        <p15:guide id="1" orient="horz" pos="3408">
          <p15:clr>
            <a:srgbClr val="A4A3A4"/>
          </p15:clr>
        </p15:guide>
        <p15:guide id="2" orient="horz" pos="3600">
          <p15:clr>
            <a:srgbClr val="A4A3A4"/>
          </p15:clr>
        </p15:guide>
        <p15:guide id="3" orient="horz" pos="288">
          <p15:clr>
            <a:srgbClr val="A4A3A4"/>
          </p15:clr>
        </p15:guide>
        <p15:guide id="4" pos="336">
          <p15:clr>
            <a:srgbClr val="A4A3A4"/>
          </p15:clr>
        </p15:guide>
        <p15:guide id="5" pos="384">
          <p15:clr>
            <a:srgbClr val="A4A3A4"/>
          </p15:clr>
        </p15:guide>
        <p15:guide id="6" pos="480">
          <p15:clr>
            <a:srgbClr val="A4A3A4"/>
          </p15:clr>
        </p15:guide>
        <p15:guide id="7" pos="5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F4C81"/>
    <a:srgbClr val="0000FF"/>
    <a:srgbClr val="CC3300"/>
    <a:srgbClr val="66CCFF"/>
    <a:srgbClr val="CC6600"/>
    <a:srgbClr val="CC9900"/>
    <a:srgbClr val="0066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84391" autoAdjust="0"/>
  </p:normalViewPr>
  <p:slideViewPr>
    <p:cSldViewPr>
      <p:cViewPr varScale="1">
        <p:scale>
          <a:sx n="114" d="100"/>
          <a:sy n="114" d="100"/>
        </p:scale>
        <p:origin x="1638" y="96"/>
      </p:cViewPr>
      <p:guideLst>
        <p:guide orient="horz" pos="1104"/>
        <p:guide orient="horz" pos="960"/>
        <p:guide orient="horz" pos="480"/>
        <p:guide pos="528"/>
        <p:guide pos="5136"/>
        <p:guide pos="38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84" y="-1332"/>
      </p:cViewPr>
      <p:guideLst>
        <p:guide orient="horz" pos="3408"/>
        <p:guide orient="horz" pos="3600"/>
        <p:guide orient="horz" pos="288"/>
        <p:guide pos="336"/>
        <p:guide pos="384"/>
        <p:guide pos="480"/>
        <p:guide pos="5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5" name="Rectangle 3"/>
          <p:cNvSpPr>
            <a:spLocks noGrp="1" noChangeArrowheads="1"/>
          </p:cNvSpPr>
          <p:nvPr>
            <p:ph type="dt" sz="quarter" idx="1"/>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6" name="Rectangle 4"/>
          <p:cNvSpPr>
            <a:spLocks noGrp="1" noChangeArrowheads="1"/>
          </p:cNvSpPr>
          <p:nvPr>
            <p:ph type="ftr" sz="quarter" idx="2"/>
          </p:nvPr>
        </p:nvSpPr>
        <p:spPr bwMode="auto">
          <a:xfrm>
            <a:off x="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7" name="Rectangle 5"/>
          <p:cNvSpPr>
            <a:spLocks noGrp="1" noChangeArrowheads="1"/>
          </p:cNvSpPr>
          <p:nvPr>
            <p:ph type="sldNum" sz="quarter" idx="3"/>
          </p:nvPr>
        </p:nvSpPr>
        <p:spPr bwMode="auto">
          <a:xfrm>
            <a:off x="414655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fld id="{5E82124D-6E6C-40A2-98DA-8E777629C44D}" type="slidenum">
              <a:rPr lang="en-US" altLang="en-US"/>
              <a:pPr>
                <a:defRPr/>
              </a:pPr>
              <a:t>‹#›</a:t>
            </a:fld>
            <a:endParaRPr lang="en-US" altLang="en-US"/>
          </a:p>
        </p:txBody>
      </p:sp>
    </p:spTree>
    <p:extLst>
      <p:ext uri="{BB962C8B-B14F-4D97-AF65-F5344CB8AC3E}">
        <p14:creationId xmlns:p14="http://schemas.microsoft.com/office/powerpoint/2010/main" val="1027375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lide_Image_Placeholder"/>
          <p:cNvSpPr>
            <a:spLocks noGrp="1" noRot="1" noChangeAspect="1" noChangeArrowheads="1" noTextEdit="1"/>
          </p:cNvSpPr>
          <p:nvPr>
            <p:ph type="sldImg" idx="2"/>
          </p:nvPr>
        </p:nvSpPr>
        <p:spPr bwMode="auto">
          <a:xfrm>
            <a:off x="536575" y="479425"/>
            <a:ext cx="6242050" cy="46815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Notes_TextBox_Placeholder"/>
          <p:cNvSpPr>
            <a:spLocks noGrp="1" noChangeArrowheads="1"/>
          </p:cNvSpPr>
          <p:nvPr>
            <p:ph type="body" sz="quarter" idx="3"/>
          </p:nvPr>
        </p:nvSpPr>
        <p:spPr bwMode="auto">
          <a:xfrm>
            <a:off x="477838" y="5400675"/>
            <a:ext cx="63595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915" tIns="12915" rIns="12915" bIns="12915"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6" name="Rectangle 10"/>
          <p:cNvSpPr>
            <a:spLocks noGrp="1" noChangeArrowheads="1"/>
          </p:cNvSpPr>
          <p:nvPr>
            <p:ph type="ftr" sz="quarter" idx="4"/>
          </p:nvPr>
        </p:nvSpPr>
        <p:spPr bwMode="auto">
          <a:xfrm>
            <a:off x="477838" y="9310688"/>
            <a:ext cx="635952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FontTx/>
              <a:buNone/>
              <a:defRPr sz="1100">
                <a:solidFill>
                  <a:srgbClr val="000000"/>
                </a:solidFill>
                <a:cs typeface="Arial" panose="020B0604020202020204" pitchFamily="34" charset="0"/>
              </a:defRPr>
            </a:lvl1pPr>
          </a:lstStyle>
          <a:p>
            <a:pPr>
              <a:defRPr/>
            </a:pPr>
            <a:r>
              <a:rPr lang="en-US" altLang="en-US"/>
              <a:t>Oracle Database 11</a:t>
            </a:r>
            <a:r>
              <a:rPr lang="en-US" altLang="en-US" i="1"/>
              <a:t>g</a:t>
            </a:r>
            <a:r>
              <a:rPr lang="en-US" altLang="en-US"/>
              <a:t>: SQL Fundamentals I</a:t>
            </a:r>
            <a:r>
              <a:rPr lang="en-US" altLang="en-US">
                <a:solidFill>
                  <a:schemeClr val="tx1"/>
                </a:solidFill>
                <a:cs typeface="+mn-cs"/>
              </a:rPr>
              <a:t>   1 - </a:t>
            </a:r>
            <a:fld id="{6E22E660-E3A3-4ABE-9AAE-1B54B768E5F7}" type="slidenum">
              <a:rPr lang="en-US" altLang="en-US">
                <a:solidFill>
                  <a:schemeClr val="tx1"/>
                </a:solidFill>
                <a:cs typeface="+mn-cs"/>
              </a:rPr>
              <a:pPr>
                <a:defRPr/>
              </a:pPr>
              <a:t>‹#›</a:t>
            </a:fld>
            <a:endParaRPr lang="en-US" altLang="en-US">
              <a:solidFill>
                <a:schemeClr val="tx1"/>
              </a:solidFill>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1699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50000"/>
      </a:spcBef>
      <a:spcAft>
        <a:spcPct val="0"/>
      </a:spcAft>
      <a:buSzPct val="100000"/>
      <a:buFont typeface="Arial" panose="020B0604020202020204" pitchFamily="34" charset="0"/>
      <a:defRPr sz="1200" b="1" kern="1200">
        <a:solidFill>
          <a:schemeClr val="tx1"/>
        </a:solidFill>
        <a:latin typeface="Arial" panose="020B0604020202020204" pitchFamily="34" charset="0"/>
        <a:ea typeface="+mn-ea"/>
        <a:cs typeface="+mn-cs"/>
      </a:defRPr>
    </a:lvl1pPr>
    <a:lvl2pPr marL="114300" algn="l" defTabSz="457200" rtl="0" eaLnBrk="0" fontAlgn="base" hangingPunct="0">
      <a:spcBef>
        <a:spcPct val="25000"/>
      </a:spcBef>
      <a:spcAft>
        <a:spcPct val="0"/>
      </a:spcAft>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40005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3pPr>
    <a:lvl4pPr marL="68580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4pPr>
    <a:lvl5pPr marL="857250" algn="l" defTabSz="457200" rtl="0" eaLnBrk="0" fontAlgn="base" hangingPunct="0">
      <a:spcBef>
        <a:spcPct val="0"/>
      </a:spcBef>
      <a:spcAft>
        <a:spcPct val="0"/>
      </a:spcAft>
      <a:buSzPct val="100000"/>
      <a:buFont typeface="Times New Roman" panose="02020603050405020304" pitchFamily="18" charset="0"/>
      <a:defRPr sz="1100" kern="1200">
        <a:solidFill>
          <a:srgbClr val="000000"/>
        </a:solidFill>
        <a:latin typeface="Courier New" panose="020703090202050204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p:nvPr>
        </p:nvSpPr>
        <p:spPr>
          <a:ln/>
        </p:spPr>
      </p:sp>
      <p:sp>
        <p:nvSpPr>
          <p:cNvPr id="7171" name="Rectangle 5"/>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2013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536575" y="479425"/>
            <a:ext cx="6242050" cy="4681538"/>
          </a:xfrm>
          <a:ln/>
        </p:spPr>
      </p:sp>
      <p:sp>
        <p:nvSpPr>
          <p:cNvPr id="70660" name="Rectangle 3"/>
          <p:cNvSpPr>
            <a:spLocks noGrp="1" noChangeArrowheads="1"/>
          </p:cNvSpPr>
          <p:nvPr>
            <p:ph type="body" idx="1"/>
          </p:nvPr>
        </p:nvSpPr>
        <p:spPr>
          <a:xfrm>
            <a:off x="477838" y="5400675"/>
            <a:ext cx="6359525" cy="3663950"/>
          </a:xfrm>
          <a:noFill/>
        </p:spPr>
        <p:txBody>
          <a:bodyPr/>
          <a:lstStyle/>
          <a:p>
            <a:pPr eaLnBrk="1" hangingPunct="1">
              <a:tabLst>
                <a:tab pos="400050" algn="l"/>
              </a:tabLst>
            </a:pPr>
            <a:r>
              <a:rPr lang="en-US" altLang="en-US">
                <a:latin typeface="Courier New" panose="02070309020205020404" pitchFamily="49" charset="0"/>
              </a:rPr>
              <a:t>SELECT</a:t>
            </a:r>
            <a:r>
              <a:rPr lang="en-US" altLang="en-US"/>
              <a:t> Statement</a:t>
            </a:r>
          </a:p>
          <a:p>
            <a:pPr lvl="1" eaLnBrk="1" hangingPunct="1">
              <a:tabLst>
                <a:tab pos="400050" algn="l"/>
              </a:tabLst>
            </a:pPr>
            <a:r>
              <a:rPr lang="en-US" altLang="en-US"/>
              <a:t>In this lesson, you should have learned how to retrieve data from a database table with the </a:t>
            </a:r>
            <a:r>
              <a:rPr lang="en-US" altLang="en-US">
                <a:latin typeface="Courier New" panose="02070309020205020404" pitchFamily="49" charset="0"/>
              </a:rPr>
              <a:t>SELECT</a:t>
            </a:r>
            <a:r>
              <a:rPr lang="en-US" altLang="en-US"/>
              <a:t> statement.</a:t>
            </a:r>
            <a:endParaRPr lang="en-US" altLang="en-US" b="1">
              <a:latin typeface="Courier New" panose="02070309020205020404" pitchFamily="49" charset="0"/>
            </a:endParaRPr>
          </a:p>
          <a:p>
            <a:pPr lvl="4" eaLnBrk="1" hangingPunct="1">
              <a:tabLst>
                <a:tab pos="400050" algn="l"/>
              </a:tabLst>
            </a:pPr>
            <a:r>
              <a:rPr lang="en-US" altLang="en-US"/>
              <a:t>SELECT  *|{[DISTINCT] </a:t>
            </a:r>
            <a:r>
              <a:rPr lang="en-US" altLang="en-US" i="1"/>
              <a:t>column </a:t>
            </a:r>
            <a:r>
              <a:rPr lang="en-US" altLang="en-US"/>
              <a:t>[</a:t>
            </a:r>
            <a:r>
              <a:rPr lang="en-US" altLang="en-US" i="1"/>
              <a:t>alias</a:t>
            </a:r>
            <a:r>
              <a:rPr lang="en-US" altLang="en-US"/>
              <a:t>],...}</a:t>
            </a:r>
          </a:p>
          <a:p>
            <a:pPr lvl="4" eaLnBrk="1" hangingPunct="1">
              <a:tabLst>
                <a:tab pos="400050" algn="l"/>
              </a:tabLst>
            </a:pPr>
            <a:r>
              <a:rPr lang="en-US" altLang="en-US"/>
              <a:t>FROM    </a:t>
            </a:r>
            <a:r>
              <a:rPr lang="en-US" altLang="en-US" i="1"/>
              <a:t>table</a:t>
            </a:r>
            <a:r>
              <a:rPr lang="en-US" altLang="en-US"/>
              <a:t>;</a:t>
            </a:r>
          </a:p>
          <a:p>
            <a:pPr lvl="1" eaLnBrk="1" hangingPunct="1">
              <a:tabLst>
                <a:tab pos="400050" algn="l"/>
              </a:tabLst>
            </a:pPr>
            <a:r>
              <a:rPr lang="en-US" altLang="en-US"/>
              <a:t>In the syntax:</a:t>
            </a:r>
          </a:p>
          <a:p>
            <a:pPr lvl="1" eaLnBrk="1" hangingPunct="1">
              <a:tabLst>
                <a:tab pos="400050" algn="l"/>
              </a:tabLst>
            </a:pPr>
            <a:r>
              <a:rPr lang="en-US" altLang="en-US"/>
              <a:t>	</a:t>
            </a:r>
            <a:r>
              <a:rPr lang="en-US" altLang="en-US">
                <a:latin typeface="Courier New" panose="02070309020205020404" pitchFamily="49" charset="0"/>
              </a:rPr>
              <a:t>SELECT</a:t>
            </a:r>
            <a:r>
              <a:rPr lang="en-US" altLang="en-US"/>
              <a:t>			is a list of one or more columns</a:t>
            </a:r>
            <a:endParaRPr lang="en-US" altLang="en-US" i="1"/>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a:t>
            </a:r>
            <a:r>
              <a:rPr lang="en-US" altLang="en-US" i="1">
                <a:latin typeface="Courier New" panose="02070309020205020404" pitchFamily="49" charset="0"/>
              </a:rPr>
              <a:t> </a:t>
            </a:r>
            <a:r>
              <a:rPr lang="en-US" altLang="en-US" i="1"/>
              <a:t> 				</a:t>
            </a:r>
            <a:r>
              <a:rPr lang="en-US" altLang="en-US"/>
              <a:t>selects all columns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DISTINCT</a:t>
            </a:r>
            <a:r>
              <a:rPr lang="en-US" altLang="en-US"/>
              <a:t>			suppresses duplicates</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column|expression</a:t>
            </a:r>
            <a:r>
              <a:rPr lang="en-US" altLang="en-US"/>
              <a:t>	selects the named column or the expression</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alias				</a:t>
            </a:r>
            <a:r>
              <a:rPr lang="en-US" altLang="en-US"/>
              <a:t>gives the selected columns different headings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FROM</a:t>
            </a:r>
            <a:r>
              <a:rPr lang="en-US" altLang="en-US" i="1">
                <a:latin typeface="Courier New" panose="02070309020205020404" pitchFamily="49" charset="0"/>
              </a:rPr>
              <a:t> table</a:t>
            </a:r>
            <a:r>
              <a:rPr lang="en-US" altLang="en-US" i="1"/>
              <a:t> 			</a:t>
            </a:r>
            <a:r>
              <a:rPr lang="en-US" altLang="en-US"/>
              <a:t>specifies the table containing the columns</a:t>
            </a:r>
          </a:p>
        </p:txBody>
      </p:sp>
    </p:spTree>
    <p:extLst>
      <p:ext uri="{BB962C8B-B14F-4D97-AF65-F5344CB8AC3E}">
        <p14:creationId xmlns:p14="http://schemas.microsoft.com/office/powerpoint/2010/main" val="217985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itle_Gray_Number"/>
          <p:cNvSpPr>
            <a:spLocks noChangeArrowheads="1"/>
          </p:cNvSpPr>
          <p:nvPr/>
        </p:nvSpPr>
        <p:spPr bwMode="gray">
          <a:xfrm>
            <a:off x="3505200" y="952500"/>
            <a:ext cx="2057400" cy="43180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2700" rIns="12700" bIns="12700" anchor="ct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eaLnBrk="1" hangingPunct="1">
              <a:buClr>
                <a:srgbClr val="000000"/>
              </a:buClr>
              <a:buFont typeface="Arial" panose="020B0604020202020204" pitchFamily="34" charset="0"/>
              <a:buNone/>
              <a:defRPr/>
            </a:pPr>
            <a:endParaRPr lang="en-US" altLang="en-US" sz="27700" dirty="0">
              <a:solidFill>
                <a:srgbClr val="CCCCCC"/>
              </a:solidFill>
            </a:endParaRPr>
          </a:p>
        </p:txBody>
      </p:sp>
      <p:sp>
        <p:nvSpPr>
          <p:cNvPr id="276483" name="Default_Title"/>
          <p:cNvSpPr>
            <a:spLocks noGrp="1" noChangeArrowheads="1"/>
          </p:cNvSpPr>
          <p:nvPr>
            <p:ph type="ctrTitle"/>
          </p:nvPr>
        </p:nvSpPr>
        <p:spPr>
          <a:xfrm>
            <a:off x="914400" y="2667000"/>
            <a:ext cx="7315200" cy="685800"/>
          </a:xfrm>
        </p:spPr>
        <p:txBody>
          <a:bodyPr/>
          <a:lstStyle>
            <a:lvl1pPr>
              <a:spcBef>
                <a:spcPct val="0"/>
              </a:spcBef>
              <a:defRPr/>
            </a:lvl1pPr>
          </a:lstStyle>
          <a:p>
            <a:pPr lvl="0"/>
            <a:r>
              <a:rPr lang="en-US" altLang="en-US" noProof="0"/>
              <a:t>Click to edit Master title style</a:t>
            </a:r>
          </a:p>
        </p:txBody>
      </p:sp>
      <p:sp>
        <p:nvSpPr>
          <p:cNvPr id="276484" name="Title_PlaceholderSubtitle"/>
          <p:cNvSpPr>
            <a:spLocks noGrp="1" noChangeArrowheads="1"/>
          </p:cNvSpPr>
          <p:nvPr>
            <p:ph type="subTitle" idx="1"/>
          </p:nvPr>
        </p:nvSpPr>
        <p:spPr bwMode="auto">
          <a:xfrm>
            <a:off x="927100" y="4419600"/>
            <a:ext cx="7302500" cy="431800"/>
          </a:xfrm>
        </p:spPr>
        <p:txBody>
          <a:bodyPr/>
          <a:lstStyle>
            <a:lvl1pPr algn="ctr">
              <a:defRPr/>
            </a:lvl1pPr>
          </a:lstStyle>
          <a:p>
            <a:pPr lvl="0"/>
            <a:r>
              <a:rPr lang="en-US" altLang="en-US" noProof="0"/>
              <a:t>Click to edit Master subtitle style</a:t>
            </a:r>
          </a:p>
        </p:txBody>
      </p:sp>
      <p:sp>
        <p:nvSpPr>
          <p:cNvPr id="12" name="Rectangle 11"/>
          <p:cNvSpPr/>
          <p:nvPr userDrawn="1"/>
        </p:nvSpPr>
        <p:spPr>
          <a:xfrm>
            <a:off x="0" y="657225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417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8438" y="439738"/>
            <a:ext cx="1979612" cy="276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439738"/>
            <a:ext cx="5786438" cy="276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776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8A1C04-3FC1-BA47-A2C2-01A4E0658CDE}"/>
              </a:ext>
            </a:extLst>
          </p:cNvPr>
          <p:cNvSpPr>
            <a:spLocks noGrp="1"/>
          </p:cNvSpPr>
          <p:nvPr>
            <p:ph type="title" hasCustomPrompt="1"/>
          </p:nvPr>
        </p:nvSpPr>
        <p:spPr>
          <a:xfrm>
            <a:off x="612775" y="2990850"/>
            <a:ext cx="7918450" cy="876300"/>
          </a:xfrm>
        </p:spPr>
        <p:txBody>
          <a:bodyPr anchor="ctr"/>
          <a:lstStyle>
            <a:lvl1pPr>
              <a:defRPr>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397236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13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9988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7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8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6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79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323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055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lide_PlaceholderText"/>
          <p:cNvSpPr>
            <a:spLocks noGrp="1" noChangeArrowheads="1"/>
          </p:cNvSpPr>
          <p:nvPr>
            <p:ph type="body" idx="1"/>
          </p:nvPr>
        </p:nvSpPr>
        <p:spPr bwMode="gray">
          <a:xfrm>
            <a:off x="609600" y="1449388"/>
            <a:ext cx="7918450"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9" name="Slide_PlaceholderTitle"/>
          <p:cNvSpPr>
            <a:spLocks noGrp="1" noChangeArrowheads="1"/>
          </p:cNvSpPr>
          <p:nvPr>
            <p:ph type="title"/>
          </p:nvPr>
        </p:nvSpPr>
        <p:spPr bwMode="auto">
          <a:xfrm>
            <a:off x="609600" y="439738"/>
            <a:ext cx="79184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bodyPr>
          <a:lstStyle/>
          <a:p>
            <a:pPr lvl="0"/>
            <a:r>
              <a:rPr lang="en-US" altLang="en-US"/>
              <a:t>Click to edit Master title style</a:t>
            </a:r>
          </a:p>
        </p:txBody>
      </p:sp>
      <p:sp>
        <p:nvSpPr>
          <p:cNvPr id="7" name="Rectangle 6"/>
          <p:cNvSpPr/>
          <p:nvPr userDrawn="1"/>
        </p:nvSpPr>
        <p:spPr>
          <a:xfrm>
            <a:off x="0" y="657860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
        <p:nvSpPr>
          <p:cNvPr id="3" name="フッター プレースホルダー 2">
            <a:extLst>
              <a:ext uri="{FF2B5EF4-FFF2-40B4-BE49-F238E27FC236}">
                <a16:creationId xmlns:a16="http://schemas.microsoft.com/office/drawing/2014/main" id="{D57CE457-5D21-41A6-8CDE-79DE319A78F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4" name="スライド番号プレースホルダー 3">
            <a:extLst>
              <a:ext uri="{FF2B5EF4-FFF2-40B4-BE49-F238E27FC236}">
                <a16:creationId xmlns:a16="http://schemas.microsoft.com/office/drawing/2014/main" id="{872D0DB0-371A-4D85-867D-486C32C10FD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98EBE-582F-49CA-93DE-5A088C89FA1D}"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9" r:id="rId12"/>
  </p:sldLayoutIdLst>
  <p:txStyles>
    <p:title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p:titleStyle>
    <p:bodyStyle>
      <a:lvl1pPr algn="l" defTabSz="228600" rtl="0" eaLnBrk="1" fontAlgn="base" hangingPunct="1">
        <a:spcBef>
          <a:spcPct val="20000"/>
        </a:spcBef>
        <a:spcAft>
          <a:spcPct val="0"/>
        </a:spcAft>
        <a:buClr>
          <a:srgbClr val="000000"/>
        </a:buClr>
        <a:buFont typeface="Arial" panose="020B0604020202020204" pitchFamily="34" charset="0"/>
        <a:defRPr sz="2200" kern="1200">
          <a:solidFill>
            <a:schemeClr val="tx1"/>
          </a:solidFill>
          <a:latin typeface="+mn-lt"/>
          <a:ea typeface="+mn-ea"/>
          <a:cs typeface="+mn-cs"/>
        </a:defRPr>
      </a:lvl1pPr>
      <a:lvl2pPr marL="339725" indent="-225425" algn="l" defTabSz="228600" rtl="0" eaLnBrk="1" fontAlgn="base" hangingPunct="1">
        <a:spcBef>
          <a:spcPct val="20000"/>
        </a:spcBef>
        <a:spcAft>
          <a:spcPct val="0"/>
        </a:spcAft>
        <a:buClr>
          <a:srgbClr val="0000FF"/>
        </a:buClr>
        <a:buFont typeface="Arial" panose="020B0604020202020204" pitchFamily="34" charset="0"/>
        <a:buChar char="•"/>
        <a:defRPr sz="2200" kern="1200">
          <a:solidFill>
            <a:schemeClr val="tx1"/>
          </a:solidFill>
          <a:latin typeface="+mn-lt"/>
          <a:ea typeface="+mn-ea"/>
          <a:cs typeface="+mn-cs"/>
        </a:defRPr>
      </a:lvl2pPr>
      <a:lvl3pPr marL="909638" indent="-331788" algn="l" defTabSz="228600" rtl="0" eaLnBrk="1" fontAlgn="base" hangingPunct="1">
        <a:spcBef>
          <a:spcPct val="20000"/>
        </a:spcBef>
        <a:spcAft>
          <a:spcPct val="0"/>
        </a:spcAft>
        <a:buClr>
          <a:srgbClr val="0000FF"/>
        </a:buClr>
        <a:buFont typeface="Arial" panose="020B0604020202020204" pitchFamily="34" charset="0"/>
        <a:buChar char="–"/>
        <a:defRPr sz="2000" kern="1200">
          <a:solidFill>
            <a:schemeClr val="tx1"/>
          </a:solidFill>
          <a:latin typeface="+mn-lt"/>
          <a:ea typeface="+mn-ea"/>
          <a:cs typeface="+mn-cs"/>
        </a:defRPr>
      </a:lvl3pPr>
      <a:lvl4pPr marL="1255713" indent="-231775" algn="l" defTabSz="228600" rtl="0" eaLnBrk="1" fontAlgn="base" hangingPunct="1">
        <a:spcBef>
          <a:spcPct val="20000"/>
        </a:spcBef>
        <a:spcAft>
          <a:spcPct val="0"/>
        </a:spcAft>
        <a:buClr>
          <a:srgbClr val="0000FF"/>
        </a:buClr>
        <a:buSzPct val="45000"/>
        <a:buFont typeface="Arial" panose="020B0604020202020204" pitchFamily="34" charset="0"/>
        <a:buChar char="—"/>
        <a:defRPr kern="1200">
          <a:solidFill>
            <a:schemeClr val="tx1"/>
          </a:solidFill>
          <a:latin typeface="+mn-lt"/>
          <a:ea typeface="+mn-ea"/>
          <a:cs typeface="+mn-cs"/>
        </a:defRPr>
      </a:lvl4pPr>
      <a:lvl5pPr marL="1601788" indent="-230188" algn="l" defTabSz="228600" rtl="0" eaLnBrk="1" fontAlgn="base" hangingPunct="1">
        <a:spcBef>
          <a:spcPct val="20000"/>
        </a:spcBef>
        <a:spcAft>
          <a:spcPct val="0"/>
        </a:spcAft>
        <a:buClr>
          <a:srgbClr val="0000FF"/>
        </a:buClr>
        <a:buSzPct val="5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l.sony.com/console/#/dashboar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a:xfrm>
            <a:off x="2362200" y="1828801"/>
            <a:ext cx="4076700" cy="990600"/>
          </a:xfrm>
        </p:spPr>
        <p:txBody>
          <a:bodyPr/>
          <a:lstStyle/>
          <a:p>
            <a:pPr eaLnBrk="1" hangingPunct="1"/>
            <a:r>
              <a:rPr lang="en-US" altLang="en-US" sz="2800" dirty="0" err="1"/>
              <a:t>Trí</a:t>
            </a:r>
            <a:r>
              <a:rPr lang="en-US" altLang="en-US" sz="2800" dirty="0"/>
              <a:t> </a:t>
            </a:r>
            <a:r>
              <a:rPr lang="en-US" altLang="en-US" sz="2800" dirty="0" err="1"/>
              <a:t>tuệ</a:t>
            </a:r>
            <a:r>
              <a:rPr lang="en-US" altLang="en-US" sz="2800" dirty="0"/>
              <a:t> </a:t>
            </a:r>
            <a:r>
              <a:rPr lang="en-US" altLang="en-US" sz="2800" dirty="0" err="1"/>
              <a:t>nhân</a:t>
            </a:r>
            <a:r>
              <a:rPr lang="en-US" altLang="en-US" sz="2800" dirty="0"/>
              <a:t> </a:t>
            </a:r>
            <a:r>
              <a:rPr lang="en-US" altLang="en-US" sz="2800" dirty="0" err="1"/>
              <a:t>tạo</a:t>
            </a:r>
            <a:endParaRPr lang="en-US" altLang="en-US" sz="2800" dirty="0"/>
          </a:p>
        </p:txBody>
      </p:sp>
      <p:cxnSp>
        <p:nvCxnSpPr>
          <p:cNvPr id="5" name="直線コネクタ 4">
            <a:extLst>
              <a:ext uri="{FF2B5EF4-FFF2-40B4-BE49-F238E27FC236}">
                <a16:creationId xmlns:a16="http://schemas.microsoft.com/office/drawing/2014/main" id="{22400188-BE1A-43DD-932D-28BCE3393F83}"/>
              </a:ext>
            </a:extLst>
          </p:cNvPr>
          <p:cNvCxnSpPr/>
          <p:nvPr/>
        </p:nvCxnSpPr>
        <p:spPr bwMode="auto">
          <a:xfrm>
            <a:off x="2571750" y="2438400"/>
            <a:ext cx="3657600" cy="0"/>
          </a:xfrm>
          <a:prstGeom prst="lin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overrideClrMapping bg1="lt1" tx1="dk1" bg2="lt2" tx2="dk2" accent1="accent1" accent2="accent2" accent3="accent3" accent4="accent4" accent5="accent5" accent6="accent6" hlink="hlink" folHlink="folHlink"/>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150C75DA-D71B-EC44-911E-CA1C78446829}"/>
              </a:ext>
            </a:extLst>
          </p:cNvPr>
          <p:cNvSpPr>
            <a:spLocks noGrp="1"/>
          </p:cNvSpPr>
          <p:nvPr>
            <p:ph type="title"/>
          </p:nvPr>
        </p:nvSpPr>
        <p:spPr>
          <a:xfrm>
            <a:off x="400050" y="1048258"/>
            <a:ext cx="7918450" cy="657225"/>
          </a:xfrm>
        </p:spPr>
        <p:txBody>
          <a:bodyPr anchor="ctr"/>
          <a:lstStyle/>
          <a:p>
            <a:pPr algn="l"/>
            <a:r>
              <a:rPr lang="vi-VN" altLang="ja-JP" sz="1800" b="0" dirty="0"/>
              <a:t>Thành phần của mạng Nơ ron</a:t>
            </a:r>
            <a:endParaRPr lang="ja-JP" altLang="en-US" sz="1800"/>
          </a:p>
        </p:txBody>
      </p:sp>
      <p:sp>
        <p:nvSpPr>
          <p:cNvPr id="5" name="テキスト ボックス 4">
            <a:extLst>
              <a:ext uri="{FF2B5EF4-FFF2-40B4-BE49-F238E27FC236}">
                <a16:creationId xmlns:a16="http://schemas.microsoft.com/office/drawing/2014/main" id="{E8D10C06-2674-D841-870E-ED72E8833D1E}"/>
              </a:ext>
            </a:extLst>
          </p:cNvPr>
          <p:cNvSpPr txBox="1"/>
          <p:nvPr/>
        </p:nvSpPr>
        <p:spPr>
          <a:xfrm>
            <a:off x="575864" y="5100249"/>
            <a:ext cx="1485212"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Perceptron</a:t>
            </a:r>
            <a:endParaRPr kumimoji="1" lang="ja-JP" altLang="en-US" b="0"/>
          </a:p>
        </p:txBody>
      </p:sp>
      <p:sp>
        <p:nvSpPr>
          <p:cNvPr id="6" name="テキスト ボックス 5">
            <a:extLst>
              <a:ext uri="{FF2B5EF4-FFF2-40B4-BE49-F238E27FC236}">
                <a16:creationId xmlns:a16="http://schemas.microsoft.com/office/drawing/2014/main" id="{4C7D01DF-8A3E-4047-BD18-0B17ACB9589B}"/>
              </a:ext>
            </a:extLst>
          </p:cNvPr>
          <p:cNvSpPr txBox="1"/>
          <p:nvPr/>
        </p:nvSpPr>
        <p:spPr>
          <a:xfrm>
            <a:off x="3450986" y="5100250"/>
            <a:ext cx="1556229"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Lớp</a:t>
            </a:r>
            <a:endParaRPr kumimoji="1" lang="ja-JP" altLang="en-US" b="0"/>
          </a:p>
        </p:txBody>
      </p:sp>
      <p:sp>
        <p:nvSpPr>
          <p:cNvPr id="7" name="テキスト ボックス 6">
            <a:extLst>
              <a:ext uri="{FF2B5EF4-FFF2-40B4-BE49-F238E27FC236}">
                <a16:creationId xmlns:a16="http://schemas.microsoft.com/office/drawing/2014/main" id="{A90BB09E-C199-2C44-86F9-00F708A61D4E}"/>
              </a:ext>
            </a:extLst>
          </p:cNvPr>
          <p:cNvSpPr txBox="1"/>
          <p:nvPr/>
        </p:nvSpPr>
        <p:spPr>
          <a:xfrm>
            <a:off x="6600938" y="5100250"/>
            <a:ext cx="1673635"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Mạng Nơ-ron</a:t>
            </a:r>
            <a:endParaRPr kumimoji="1" lang="ja-JP" altLang="en-US" b="0"/>
          </a:p>
        </p:txBody>
      </p:sp>
      <p:grpSp>
        <p:nvGrpSpPr>
          <p:cNvPr id="26" name="グループ化 25">
            <a:extLst>
              <a:ext uri="{FF2B5EF4-FFF2-40B4-BE49-F238E27FC236}">
                <a16:creationId xmlns:a16="http://schemas.microsoft.com/office/drawing/2014/main" id="{33BDFE12-BB7C-904C-ABA7-8D92562FB413}"/>
              </a:ext>
            </a:extLst>
          </p:cNvPr>
          <p:cNvGrpSpPr/>
          <p:nvPr/>
        </p:nvGrpSpPr>
        <p:grpSpPr>
          <a:xfrm>
            <a:off x="3687407" y="2524566"/>
            <a:ext cx="1068315" cy="429099"/>
            <a:chOff x="533400" y="2743200"/>
            <a:chExt cx="2086840" cy="838200"/>
          </a:xfrm>
        </p:grpSpPr>
        <p:sp>
          <p:nvSpPr>
            <p:cNvPr id="8" name="円/楕円 7">
              <a:extLst>
                <a:ext uri="{FF2B5EF4-FFF2-40B4-BE49-F238E27FC236}">
                  <a16:creationId xmlns:a16="http://schemas.microsoft.com/office/drawing/2014/main" id="{3B1F2C89-F21F-6E41-B325-E71C0DD1416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10" name="直線矢印コネクタ 9">
              <a:extLst>
                <a:ext uri="{FF2B5EF4-FFF2-40B4-BE49-F238E27FC236}">
                  <a16:creationId xmlns:a16="http://schemas.microsoft.com/office/drawing/2014/main" id="{AB0CA2B8-11F0-3949-A553-7082EED99BF7}"/>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382FEE04-13E5-A344-9426-39839CB862A1}"/>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F44D0049-714C-3B40-A838-A890DD7720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矢印コネクタ 24">
              <a:extLst>
                <a:ext uri="{FF2B5EF4-FFF2-40B4-BE49-F238E27FC236}">
                  <a16:creationId xmlns:a16="http://schemas.microsoft.com/office/drawing/2014/main" id="{433A1C54-83A3-B442-AA2C-4B04E2F38322}"/>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グループ化 26">
            <a:extLst>
              <a:ext uri="{FF2B5EF4-FFF2-40B4-BE49-F238E27FC236}">
                <a16:creationId xmlns:a16="http://schemas.microsoft.com/office/drawing/2014/main" id="{F9C951FC-E5C7-2149-8C52-0CED69D0F7C6}"/>
              </a:ext>
            </a:extLst>
          </p:cNvPr>
          <p:cNvGrpSpPr/>
          <p:nvPr/>
        </p:nvGrpSpPr>
        <p:grpSpPr>
          <a:xfrm>
            <a:off x="764996" y="3050558"/>
            <a:ext cx="1296080" cy="520583"/>
            <a:chOff x="533400" y="2743200"/>
            <a:chExt cx="2086840" cy="838200"/>
          </a:xfrm>
        </p:grpSpPr>
        <p:sp>
          <p:nvSpPr>
            <p:cNvPr id="28" name="円/楕円 27">
              <a:extLst>
                <a:ext uri="{FF2B5EF4-FFF2-40B4-BE49-F238E27FC236}">
                  <a16:creationId xmlns:a16="http://schemas.microsoft.com/office/drawing/2014/main" id="{1FAC4528-5CE0-2944-999A-3FC252A1F0E3}"/>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1050" dirty="0"/>
                <a:t>f(x)</a:t>
              </a:r>
              <a:endParaRPr lang="ja-JP" altLang="en-US" sz="1050"/>
            </a:p>
          </p:txBody>
        </p:sp>
        <p:cxnSp>
          <p:nvCxnSpPr>
            <p:cNvPr id="29" name="直線矢印コネクタ 28">
              <a:extLst>
                <a:ext uri="{FF2B5EF4-FFF2-40B4-BE49-F238E27FC236}">
                  <a16:creationId xmlns:a16="http://schemas.microsoft.com/office/drawing/2014/main" id="{95D76A2F-49E2-B443-8130-39811F7B3EAE}"/>
                </a:ext>
              </a:extLst>
            </p:cNvPr>
            <p:cNvCxnSpPr/>
            <p:nvPr/>
          </p:nvCxnSpPr>
          <p:spPr bwMode="auto">
            <a:xfrm>
              <a:off x="533400" y="3162300"/>
              <a:ext cx="584200" cy="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矢印コネクタ 29">
              <a:extLst>
                <a:ext uri="{FF2B5EF4-FFF2-40B4-BE49-F238E27FC236}">
                  <a16:creationId xmlns:a16="http://schemas.microsoft.com/office/drawing/2014/main" id="{CC592368-BAA4-CD45-83C1-7E2D829DBF16}"/>
                </a:ext>
              </a:extLst>
            </p:cNvPr>
            <p:cNvCxnSpPr/>
            <p:nvPr/>
          </p:nvCxnSpPr>
          <p:spPr bwMode="auto">
            <a:xfrm>
              <a:off x="2036040" y="3162300"/>
              <a:ext cx="584200" cy="0"/>
            </a:xfrm>
            <a:prstGeom prst="straightConnector1">
              <a:avLst/>
            </a:prstGeom>
            <a:noFill/>
            <a:ln w="28575"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矢印コネクタ 30">
              <a:extLst>
                <a:ext uri="{FF2B5EF4-FFF2-40B4-BE49-F238E27FC236}">
                  <a16:creationId xmlns:a16="http://schemas.microsoft.com/office/drawing/2014/main" id="{9CFB8BD7-4D83-184A-9A87-1D21F35E21D3}"/>
                </a:ext>
              </a:extLst>
            </p:cNvPr>
            <p:cNvCxnSpPr>
              <a:cxnSpLocks/>
            </p:cNvCxnSpPr>
            <p:nvPr/>
          </p:nvCxnSpPr>
          <p:spPr bwMode="auto">
            <a:xfrm flipV="1">
              <a:off x="533400" y="31981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a:extLst>
                <a:ext uri="{FF2B5EF4-FFF2-40B4-BE49-F238E27FC236}">
                  <a16:creationId xmlns:a16="http://schemas.microsoft.com/office/drawing/2014/main" id="{FAB7986B-8216-B74A-BD6F-8BECDEA94D81}"/>
                </a:ext>
              </a:extLst>
            </p:cNvPr>
            <p:cNvCxnSpPr>
              <a:cxnSpLocks/>
            </p:cNvCxnSpPr>
            <p:nvPr/>
          </p:nvCxnSpPr>
          <p:spPr bwMode="auto">
            <a:xfrm>
              <a:off x="533400" y="27432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グループ化 32">
            <a:extLst>
              <a:ext uri="{FF2B5EF4-FFF2-40B4-BE49-F238E27FC236}">
                <a16:creationId xmlns:a16="http://schemas.microsoft.com/office/drawing/2014/main" id="{361C0201-99FA-9A4A-9FF2-BE8D2F3C8D2D}"/>
              </a:ext>
            </a:extLst>
          </p:cNvPr>
          <p:cNvGrpSpPr/>
          <p:nvPr/>
        </p:nvGrpSpPr>
        <p:grpSpPr>
          <a:xfrm>
            <a:off x="3687407" y="3106032"/>
            <a:ext cx="1068315" cy="429099"/>
            <a:chOff x="533400" y="2743200"/>
            <a:chExt cx="2086840" cy="838200"/>
          </a:xfrm>
        </p:grpSpPr>
        <p:sp>
          <p:nvSpPr>
            <p:cNvPr id="34" name="円/楕円 33">
              <a:extLst>
                <a:ext uri="{FF2B5EF4-FFF2-40B4-BE49-F238E27FC236}">
                  <a16:creationId xmlns:a16="http://schemas.microsoft.com/office/drawing/2014/main" id="{776C7EB3-9FB9-F047-849B-6C085C98CB19}"/>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35" name="直線矢印コネクタ 34">
              <a:extLst>
                <a:ext uri="{FF2B5EF4-FFF2-40B4-BE49-F238E27FC236}">
                  <a16:creationId xmlns:a16="http://schemas.microsoft.com/office/drawing/2014/main" id="{05F8F165-DF37-5842-9C55-62EA0F80CB62}"/>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矢印コネクタ 35">
              <a:extLst>
                <a:ext uri="{FF2B5EF4-FFF2-40B4-BE49-F238E27FC236}">
                  <a16:creationId xmlns:a16="http://schemas.microsoft.com/office/drawing/2014/main" id="{2C851C0D-293C-CF45-A89F-B9CBED696296}"/>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矢印コネクタ 36">
              <a:extLst>
                <a:ext uri="{FF2B5EF4-FFF2-40B4-BE49-F238E27FC236}">
                  <a16:creationId xmlns:a16="http://schemas.microsoft.com/office/drawing/2014/main" id="{3C84804F-18A9-B040-8A35-DC52CB53222E}"/>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矢印コネクタ 37">
              <a:extLst>
                <a:ext uri="{FF2B5EF4-FFF2-40B4-BE49-F238E27FC236}">
                  <a16:creationId xmlns:a16="http://schemas.microsoft.com/office/drawing/2014/main" id="{2461600A-499E-DF4E-957D-9DEA9BA46294}"/>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グループ化 38">
            <a:extLst>
              <a:ext uri="{FF2B5EF4-FFF2-40B4-BE49-F238E27FC236}">
                <a16:creationId xmlns:a16="http://schemas.microsoft.com/office/drawing/2014/main" id="{E4B4D6C8-E1A9-2749-8206-4C6960DFAF5C}"/>
              </a:ext>
            </a:extLst>
          </p:cNvPr>
          <p:cNvGrpSpPr/>
          <p:nvPr/>
        </p:nvGrpSpPr>
        <p:grpSpPr>
          <a:xfrm>
            <a:off x="3687407" y="3687498"/>
            <a:ext cx="1068315" cy="429099"/>
            <a:chOff x="533400" y="2743200"/>
            <a:chExt cx="2086840" cy="838200"/>
          </a:xfrm>
        </p:grpSpPr>
        <p:sp>
          <p:nvSpPr>
            <p:cNvPr id="40" name="円/楕円 39">
              <a:extLst>
                <a:ext uri="{FF2B5EF4-FFF2-40B4-BE49-F238E27FC236}">
                  <a16:creationId xmlns:a16="http://schemas.microsoft.com/office/drawing/2014/main" id="{1172F0EC-68C7-2440-BF1C-E49A5A9FAA44}"/>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1" name="直線矢印コネクタ 40">
              <a:extLst>
                <a:ext uri="{FF2B5EF4-FFF2-40B4-BE49-F238E27FC236}">
                  <a16:creationId xmlns:a16="http://schemas.microsoft.com/office/drawing/2014/main" id="{7D894562-E398-4344-A447-FE373CB5BC84}"/>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矢印コネクタ 41">
              <a:extLst>
                <a:ext uri="{FF2B5EF4-FFF2-40B4-BE49-F238E27FC236}">
                  <a16:creationId xmlns:a16="http://schemas.microsoft.com/office/drawing/2014/main" id="{B5205C3F-9DD6-3249-9B1E-4CE087789277}"/>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矢印コネクタ 42">
              <a:extLst>
                <a:ext uri="{FF2B5EF4-FFF2-40B4-BE49-F238E27FC236}">
                  <a16:creationId xmlns:a16="http://schemas.microsoft.com/office/drawing/2014/main" id="{B1F30939-788B-3549-B1EA-BF30DF896E1C}"/>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矢印コネクタ 43">
              <a:extLst>
                <a:ext uri="{FF2B5EF4-FFF2-40B4-BE49-F238E27FC236}">
                  <a16:creationId xmlns:a16="http://schemas.microsoft.com/office/drawing/2014/main" id="{A297530B-D25F-7C48-A718-B2D68B3EEE3E}"/>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グループ化 44">
            <a:extLst>
              <a:ext uri="{FF2B5EF4-FFF2-40B4-BE49-F238E27FC236}">
                <a16:creationId xmlns:a16="http://schemas.microsoft.com/office/drawing/2014/main" id="{F81319E8-7F97-0845-B659-6B0CEB89CFD2}"/>
              </a:ext>
            </a:extLst>
          </p:cNvPr>
          <p:cNvGrpSpPr/>
          <p:nvPr/>
        </p:nvGrpSpPr>
        <p:grpSpPr>
          <a:xfrm>
            <a:off x="3687407" y="4268964"/>
            <a:ext cx="1068315" cy="429099"/>
            <a:chOff x="533400" y="2743200"/>
            <a:chExt cx="2086840" cy="838200"/>
          </a:xfrm>
        </p:grpSpPr>
        <p:sp>
          <p:nvSpPr>
            <p:cNvPr id="46" name="円/楕円 45">
              <a:extLst>
                <a:ext uri="{FF2B5EF4-FFF2-40B4-BE49-F238E27FC236}">
                  <a16:creationId xmlns:a16="http://schemas.microsoft.com/office/drawing/2014/main" id="{FF627A1B-B374-654E-A88E-FA18FC24D64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7" name="直線矢印コネクタ 46">
              <a:extLst>
                <a:ext uri="{FF2B5EF4-FFF2-40B4-BE49-F238E27FC236}">
                  <a16:creationId xmlns:a16="http://schemas.microsoft.com/office/drawing/2014/main" id="{6BCC0AA6-89B9-8148-819B-42E8170FACCA}"/>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矢印コネクタ 47">
              <a:extLst>
                <a:ext uri="{FF2B5EF4-FFF2-40B4-BE49-F238E27FC236}">
                  <a16:creationId xmlns:a16="http://schemas.microsoft.com/office/drawing/2014/main" id="{7C963982-3A40-1048-A864-AEE4D91DE282}"/>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B9D625FF-8390-7C4F-9D28-C99007C297DD}"/>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矢印コネクタ 49">
              <a:extLst>
                <a:ext uri="{FF2B5EF4-FFF2-40B4-BE49-F238E27FC236}">
                  <a16:creationId xmlns:a16="http://schemas.microsoft.com/office/drawing/2014/main" id="{6C40DE5F-E8E6-814D-BC72-193A582067A0}"/>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グループ化 50">
            <a:extLst>
              <a:ext uri="{FF2B5EF4-FFF2-40B4-BE49-F238E27FC236}">
                <a16:creationId xmlns:a16="http://schemas.microsoft.com/office/drawing/2014/main" id="{09303E07-8A5C-CB47-852E-EF0BCD7294FA}"/>
              </a:ext>
            </a:extLst>
          </p:cNvPr>
          <p:cNvGrpSpPr/>
          <p:nvPr/>
        </p:nvGrpSpPr>
        <p:grpSpPr>
          <a:xfrm>
            <a:off x="3687407" y="1943100"/>
            <a:ext cx="1068315" cy="429099"/>
            <a:chOff x="533400" y="2743200"/>
            <a:chExt cx="2086840" cy="838200"/>
          </a:xfrm>
        </p:grpSpPr>
        <p:sp>
          <p:nvSpPr>
            <p:cNvPr id="52" name="円/楕円 51">
              <a:extLst>
                <a:ext uri="{FF2B5EF4-FFF2-40B4-BE49-F238E27FC236}">
                  <a16:creationId xmlns:a16="http://schemas.microsoft.com/office/drawing/2014/main" id="{B3D87C38-77BF-434A-8325-DA0BB4CB2D70}"/>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53" name="直線矢印コネクタ 52">
              <a:extLst>
                <a:ext uri="{FF2B5EF4-FFF2-40B4-BE49-F238E27FC236}">
                  <a16:creationId xmlns:a16="http://schemas.microsoft.com/office/drawing/2014/main" id="{4AD794AB-4D26-A443-A0A9-9F7569BE779B}"/>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矢印コネクタ 53">
              <a:extLst>
                <a:ext uri="{FF2B5EF4-FFF2-40B4-BE49-F238E27FC236}">
                  <a16:creationId xmlns:a16="http://schemas.microsoft.com/office/drawing/2014/main" id="{915DFD96-B9B7-CF47-B471-5A010CD166B4}"/>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矢印コネクタ 54">
              <a:extLst>
                <a:ext uri="{FF2B5EF4-FFF2-40B4-BE49-F238E27FC236}">
                  <a16:creationId xmlns:a16="http://schemas.microsoft.com/office/drawing/2014/main" id="{1D3401E8-7B6F-3D47-B7DD-564B036E76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矢印コネクタ 55">
              <a:extLst>
                <a:ext uri="{FF2B5EF4-FFF2-40B4-BE49-F238E27FC236}">
                  <a16:creationId xmlns:a16="http://schemas.microsoft.com/office/drawing/2014/main" id="{D9FAD192-C5D9-2540-8230-CD9B92A22B7B}"/>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角丸四角形 56">
            <a:extLst>
              <a:ext uri="{FF2B5EF4-FFF2-40B4-BE49-F238E27FC236}">
                <a16:creationId xmlns:a16="http://schemas.microsoft.com/office/drawing/2014/main" id="{E31D48CB-5FCB-814A-9467-CB78B3720B8A}"/>
              </a:ext>
            </a:extLst>
          </p:cNvPr>
          <p:cNvSpPr/>
          <p:nvPr/>
        </p:nvSpPr>
        <p:spPr bwMode="auto">
          <a:xfrm>
            <a:off x="3836941" y="1714501"/>
            <a:ext cx="769246" cy="3152267"/>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8" name="角丸四角形 57">
            <a:extLst>
              <a:ext uri="{FF2B5EF4-FFF2-40B4-BE49-F238E27FC236}">
                <a16:creationId xmlns:a16="http://schemas.microsoft.com/office/drawing/2014/main" id="{5DFFE5D6-7361-9941-AE30-BDBECF08275A}"/>
              </a:ext>
            </a:extLst>
          </p:cNvPr>
          <p:cNvSpPr/>
          <p:nvPr/>
        </p:nvSpPr>
        <p:spPr bwMode="auto">
          <a:xfrm>
            <a:off x="6314923"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9" name="角丸四角形 58">
            <a:extLst>
              <a:ext uri="{FF2B5EF4-FFF2-40B4-BE49-F238E27FC236}">
                <a16:creationId xmlns:a16="http://schemas.microsoft.com/office/drawing/2014/main" id="{A77F0BC6-AE42-FC48-90DD-AE237FCB5EDA}"/>
              </a:ext>
            </a:extLst>
          </p:cNvPr>
          <p:cNvSpPr/>
          <p:nvPr/>
        </p:nvSpPr>
        <p:spPr bwMode="auto">
          <a:xfrm>
            <a:off x="7178306"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0" name="角丸四角形 59">
            <a:extLst>
              <a:ext uri="{FF2B5EF4-FFF2-40B4-BE49-F238E27FC236}">
                <a16:creationId xmlns:a16="http://schemas.microsoft.com/office/drawing/2014/main" id="{A1E47427-DB6D-6B4F-AF95-ABF6E8507F30}"/>
              </a:ext>
            </a:extLst>
          </p:cNvPr>
          <p:cNvSpPr/>
          <p:nvPr/>
        </p:nvSpPr>
        <p:spPr bwMode="auto">
          <a:xfrm>
            <a:off x="8052017"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62" name="直線矢印コネクタ 61">
            <a:extLst>
              <a:ext uri="{FF2B5EF4-FFF2-40B4-BE49-F238E27FC236}">
                <a16:creationId xmlns:a16="http://schemas.microsoft.com/office/drawing/2014/main" id="{73C21D64-ED8C-5748-BF1D-2A06BA4945C8}"/>
              </a:ext>
            </a:extLst>
          </p:cNvPr>
          <p:cNvCxnSpPr/>
          <p:nvPr/>
        </p:nvCxnSpPr>
        <p:spPr bwMode="auto">
          <a:xfrm>
            <a:off x="6833823" y="3341111"/>
            <a:ext cx="344483"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矢印コネクタ 62">
            <a:extLst>
              <a:ext uri="{FF2B5EF4-FFF2-40B4-BE49-F238E27FC236}">
                <a16:creationId xmlns:a16="http://schemas.microsoft.com/office/drawing/2014/main" id="{A206A4A8-9B39-CF4F-98DA-0F9E542AD241}"/>
              </a:ext>
            </a:extLst>
          </p:cNvPr>
          <p:cNvCxnSpPr>
            <a:cxnSpLocks/>
          </p:cNvCxnSpPr>
          <p:nvPr/>
        </p:nvCxnSpPr>
        <p:spPr bwMode="auto">
          <a:xfrm>
            <a:off x="7697206" y="3341111"/>
            <a:ext cx="354811"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矢印コネクタ 65">
            <a:extLst>
              <a:ext uri="{FF2B5EF4-FFF2-40B4-BE49-F238E27FC236}">
                <a16:creationId xmlns:a16="http://schemas.microsoft.com/office/drawing/2014/main" id="{75CEC7E0-9AD8-8542-B8D5-D76CAF259BAF}"/>
              </a:ext>
            </a:extLst>
          </p:cNvPr>
          <p:cNvCxnSpPr/>
          <p:nvPr/>
        </p:nvCxnSpPr>
        <p:spPr bwMode="auto">
          <a:xfrm>
            <a:off x="5970439" y="3341111"/>
            <a:ext cx="344483" cy="0"/>
          </a:xfrm>
          <a:prstGeom prst="straightConnector1">
            <a:avLst/>
          </a:prstGeom>
          <a:noFill/>
          <a:ln w="76200" cap="flat" cmpd="sng" algn="ctr">
            <a:solidFill>
              <a:srgbClr val="92D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矢印コネクタ 66">
            <a:extLst>
              <a:ext uri="{FF2B5EF4-FFF2-40B4-BE49-F238E27FC236}">
                <a16:creationId xmlns:a16="http://schemas.microsoft.com/office/drawing/2014/main" id="{08AF834C-0831-8B4D-A0E3-14F64FC0DB8A}"/>
              </a:ext>
            </a:extLst>
          </p:cNvPr>
          <p:cNvCxnSpPr/>
          <p:nvPr/>
        </p:nvCxnSpPr>
        <p:spPr bwMode="auto">
          <a:xfrm>
            <a:off x="8570917" y="3341111"/>
            <a:ext cx="344483" cy="0"/>
          </a:xfrm>
          <a:prstGeom prst="straightConnector1">
            <a:avLst/>
          </a:prstGeom>
          <a:noFill/>
          <a:ln w="76200"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右矢印 67">
            <a:extLst>
              <a:ext uri="{FF2B5EF4-FFF2-40B4-BE49-F238E27FC236}">
                <a16:creationId xmlns:a16="http://schemas.microsoft.com/office/drawing/2014/main" id="{99E1E127-20D5-1148-937E-ECCEEA84CAC4}"/>
              </a:ext>
            </a:extLst>
          </p:cNvPr>
          <p:cNvSpPr/>
          <p:nvPr/>
        </p:nvSpPr>
        <p:spPr bwMode="auto">
          <a:xfrm>
            <a:off x="2734077"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9" name="右矢印 68">
            <a:extLst>
              <a:ext uri="{FF2B5EF4-FFF2-40B4-BE49-F238E27FC236}">
                <a16:creationId xmlns:a16="http://schemas.microsoft.com/office/drawing/2014/main" id="{0B00345F-4AD4-CB49-82FA-279E31EA69FE}"/>
              </a:ext>
            </a:extLst>
          </p:cNvPr>
          <p:cNvSpPr/>
          <p:nvPr/>
        </p:nvSpPr>
        <p:spPr bwMode="auto">
          <a:xfrm>
            <a:off x="5187006"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1" name="テキスト ボックス 60">
            <a:extLst>
              <a:ext uri="{FF2B5EF4-FFF2-40B4-BE49-F238E27FC236}">
                <a16:creationId xmlns:a16="http://schemas.microsoft.com/office/drawing/2014/main" id="{6D479340-62CD-4C4B-8526-74121199619C}"/>
              </a:ext>
            </a:extLst>
          </p:cNvPr>
          <p:cNvSpPr txBox="1"/>
          <p:nvPr/>
        </p:nvSpPr>
        <p:spPr>
          <a:xfrm rot="16200000">
            <a:off x="-430088" y="3379464"/>
            <a:ext cx="1802113" cy="369332"/>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64" name="テキスト ボックス 63">
            <a:extLst>
              <a:ext uri="{FF2B5EF4-FFF2-40B4-BE49-F238E27FC236}">
                <a16:creationId xmlns:a16="http://schemas.microsoft.com/office/drawing/2014/main" id="{072DEE94-8DB8-4E4E-8934-9544B905323A}"/>
              </a:ext>
            </a:extLst>
          </p:cNvPr>
          <p:cNvSpPr txBox="1"/>
          <p:nvPr/>
        </p:nvSpPr>
        <p:spPr>
          <a:xfrm rot="16200000">
            <a:off x="1389713" y="3019477"/>
            <a:ext cx="1679015" cy="369332"/>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dirty="0">
              <a:solidFill>
                <a:schemeClr val="accent2">
                  <a:lumMod val="60000"/>
                  <a:lumOff val="40000"/>
                </a:schemeClr>
              </a:solidFill>
            </a:endParaRPr>
          </a:p>
        </p:txBody>
      </p:sp>
      <p:sp>
        <p:nvSpPr>
          <p:cNvPr id="65" name="円/楕円 64">
            <a:extLst>
              <a:ext uri="{FF2B5EF4-FFF2-40B4-BE49-F238E27FC236}">
                <a16:creationId xmlns:a16="http://schemas.microsoft.com/office/drawing/2014/main" id="{D5AC1668-B826-DF4D-B223-0D3D482376AB}"/>
              </a:ext>
            </a:extLst>
          </p:cNvPr>
          <p:cNvSpPr/>
          <p:nvPr/>
        </p:nvSpPr>
        <p:spPr bwMode="auto">
          <a:xfrm>
            <a:off x="6424200" y="3176298"/>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0" name="円/楕円 69">
            <a:extLst>
              <a:ext uri="{FF2B5EF4-FFF2-40B4-BE49-F238E27FC236}">
                <a16:creationId xmlns:a16="http://schemas.microsoft.com/office/drawing/2014/main" id="{D2B688E6-F6F6-B94A-82D0-0D12595E009F}"/>
              </a:ext>
            </a:extLst>
          </p:cNvPr>
          <p:cNvSpPr/>
          <p:nvPr/>
        </p:nvSpPr>
        <p:spPr bwMode="auto">
          <a:xfrm>
            <a:off x="6424200" y="2781072"/>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1" name="円/楕円 70">
            <a:extLst>
              <a:ext uri="{FF2B5EF4-FFF2-40B4-BE49-F238E27FC236}">
                <a16:creationId xmlns:a16="http://schemas.microsoft.com/office/drawing/2014/main" id="{4F24ED3E-4BF3-5542-A0B4-FAEF640C1F94}"/>
              </a:ext>
            </a:extLst>
          </p:cNvPr>
          <p:cNvSpPr/>
          <p:nvPr/>
        </p:nvSpPr>
        <p:spPr bwMode="auto">
          <a:xfrm>
            <a:off x="6424200" y="2385846"/>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2" name="円/楕円 71">
            <a:extLst>
              <a:ext uri="{FF2B5EF4-FFF2-40B4-BE49-F238E27FC236}">
                <a16:creationId xmlns:a16="http://schemas.microsoft.com/office/drawing/2014/main" id="{AE9DCAED-985B-C949-B113-DBD145763565}"/>
              </a:ext>
            </a:extLst>
          </p:cNvPr>
          <p:cNvSpPr/>
          <p:nvPr/>
        </p:nvSpPr>
        <p:spPr bwMode="auto">
          <a:xfrm>
            <a:off x="6424200" y="3571524"/>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3" name="円/楕円 72">
            <a:extLst>
              <a:ext uri="{FF2B5EF4-FFF2-40B4-BE49-F238E27FC236}">
                <a16:creationId xmlns:a16="http://schemas.microsoft.com/office/drawing/2014/main" id="{4844B73C-D274-CE43-B9CC-EC79B6EAA67F}"/>
              </a:ext>
            </a:extLst>
          </p:cNvPr>
          <p:cNvSpPr/>
          <p:nvPr/>
        </p:nvSpPr>
        <p:spPr bwMode="auto">
          <a:xfrm>
            <a:off x="6424200" y="3966750"/>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4" name="円/楕円 73">
            <a:extLst>
              <a:ext uri="{FF2B5EF4-FFF2-40B4-BE49-F238E27FC236}">
                <a16:creationId xmlns:a16="http://schemas.microsoft.com/office/drawing/2014/main" id="{42F28A3A-C12C-5743-A28B-708CE864B70E}"/>
              </a:ext>
            </a:extLst>
          </p:cNvPr>
          <p:cNvSpPr/>
          <p:nvPr/>
        </p:nvSpPr>
        <p:spPr bwMode="auto">
          <a:xfrm>
            <a:off x="7278005" y="319174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5" name="円/楕円 74">
            <a:extLst>
              <a:ext uri="{FF2B5EF4-FFF2-40B4-BE49-F238E27FC236}">
                <a16:creationId xmlns:a16="http://schemas.microsoft.com/office/drawing/2014/main" id="{F5C91C29-E948-D44C-AB9A-11FAA4521F84}"/>
              </a:ext>
            </a:extLst>
          </p:cNvPr>
          <p:cNvSpPr/>
          <p:nvPr/>
        </p:nvSpPr>
        <p:spPr bwMode="auto">
          <a:xfrm>
            <a:off x="7278005" y="279651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6" name="円/楕円 75">
            <a:extLst>
              <a:ext uri="{FF2B5EF4-FFF2-40B4-BE49-F238E27FC236}">
                <a16:creationId xmlns:a16="http://schemas.microsoft.com/office/drawing/2014/main" id="{D91411AA-79C9-6945-9811-C6C059930A33}"/>
              </a:ext>
            </a:extLst>
          </p:cNvPr>
          <p:cNvSpPr/>
          <p:nvPr/>
        </p:nvSpPr>
        <p:spPr bwMode="auto">
          <a:xfrm>
            <a:off x="7278005" y="240128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7" name="円/楕円 76">
            <a:extLst>
              <a:ext uri="{FF2B5EF4-FFF2-40B4-BE49-F238E27FC236}">
                <a16:creationId xmlns:a16="http://schemas.microsoft.com/office/drawing/2014/main" id="{998EC63A-052F-4E4F-AA90-81B8B196F455}"/>
              </a:ext>
            </a:extLst>
          </p:cNvPr>
          <p:cNvSpPr/>
          <p:nvPr/>
        </p:nvSpPr>
        <p:spPr bwMode="auto">
          <a:xfrm>
            <a:off x="7278005" y="358696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8" name="円/楕円 77">
            <a:extLst>
              <a:ext uri="{FF2B5EF4-FFF2-40B4-BE49-F238E27FC236}">
                <a16:creationId xmlns:a16="http://schemas.microsoft.com/office/drawing/2014/main" id="{9F4A49B8-C727-2E43-9252-B3B7F98A6026}"/>
              </a:ext>
            </a:extLst>
          </p:cNvPr>
          <p:cNvSpPr/>
          <p:nvPr/>
        </p:nvSpPr>
        <p:spPr bwMode="auto">
          <a:xfrm>
            <a:off x="7278005" y="398219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9" name="円/楕円 78">
            <a:extLst>
              <a:ext uri="{FF2B5EF4-FFF2-40B4-BE49-F238E27FC236}">
                <a16:creationId xmlns:a16="http://schemas.microsoft.com/office/drawing/2014/main" id="{7940E7C7-92EE-6B40-932F-68DE3015CEB4}"/>
              </a:ext>
            </a:extLst>
          </p:cNvPr>
          <p:cNvSpPr/>
          <p:nvPr/>
        </p:nvSpPr>
        <p:spPr bwMode="auto">
          <a:xfrm>
            <a:off x="8159859" y="318493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0" name="円/楕円 79">
            <a:extLst>
              <a:ext uri="{FF2B5EF4-FFF2-40B4-BE49-F238E27FC236}">
                <a16:creationId xmlns:a16="http://schemas.microsoft.com/office/drawing/2014/main" id="{25197674-7E27-7A43-B4C5-3774A03C642D}"/>
              </a:ext>
            </a:extLst>
          </p:cNvPr>
          <p:cNvSpPr/>
          <p:nvPr/>
        </p:nvSpPr>
        <p:spPr bwMode="auto">
          <a:xfrm>
            <a:off x="8159859" y="278970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1" name="円/楕円 80">
            <a:extLst>
              <a:ext uri="{FF2B5EF4-FFF2-40B4-BE49-F238E27FC236}">
                <a16:creationId xmlns:a16="http://schemas.microsoft.com/office/drawing/2014/main" id="{BF01CB2D-F9D7-0B42-A6A6-C3AAAFCD86E0}"/>
              </a:ext>
            </a:extLst>
          </p:cNvPr>
          <p:cNvSpPr/>
          <p:nvPr/>
        </p:nvSpPr>
        <p:spPr bwMode="auto">
          <a:xfrm>
            <a:off x="8159859" y="239447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2" name="円/楕円 81">
            <a:extLst>
              <a:ext uri="{FF2B5EF4-FFF2-40B4-BE49-F238E27FC236}">
                <a16:creationId xmlns:a16="http://schemas.microsoft.com/office/drawing/2014/main" id="{A6E4188A-3E0A-C54B-B69F-6800B7CC5FA5}"/>
              </a:ext>
            </a:extLst>
          </p:cNvPr>
          <p:cNvSpPr/>
          <p:nvPr/>
        </p:nvSpPr>
        <p:spPr bwMode="auto">
          <a:xfrm>
            <a:off x="8159859" y="358015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3" name="円/楕円 82">
            <a:extLst>
              <a:ext uri="{FF2B5EF4-FFF2-40B4-BE49-F238E27FC236}">
                <a16:creationId xmlns:a16="http://schemas.microsoft.com/office/drawing/2014/main" id="{B141CF51-F09C-9644-87D9-C4FC4A53B867}"/>
              </a:ext>
            </a:extLst>
          </p:cNvPr>
          <p:cNvSpPr/>
          <p:nvPr/>
        </p:nvSpPr>
        <p:spPr bwMode="auto">
          <a:xfrm>
            <a:off x="8159859" y="397538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38305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p:tgtEl>
                                          <p:spTgt spid="39"/>
                                        </p:tgtEl>
                                        <p:attrNameLst>
                                          <p:attrName>ppt_x</p:attrName>
                                        </p:attrNameLst>
                                      </p:cBhvr>
                                      <p:tavLst>
                                        <p:tav tm="0">
                                          <p:val>
                                            <p:strVal val="#ppt_x-#ppt_w*1.125000"/>
                                          </p:val>
                                        </p:tav>
                                        <p:tav tm="100000">
                                          <p:val>
                                            <p:strVal val="#ppt_x"/>
                                          </p:val>
                                        </p:tav>
                                      </p:tavLst>
                                    </p:anim>
                                    <p:animEffect transition="in" filter="wipe(right)">
                                      <p:cBhvr>
                                        <p:cTn id="28" dur="500"/>
                                        <p:tgtEl>
                                          <p:spTgt spid="39"/>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ppt_x</p:attrName>
                                        </p:attrNameLst>
                                      </p:cBhvr>
                                      <p:tavLst>
                                        <p:tav tm="0">
                                          <p:val>
                                            <p:strVal val="#ppt_x-#ppt_w*1.125000"/>
                                          </p:val>
                                        </p:tav>
                                        <p:tav tm="100000">
                                          <p:val>
                                            <p:strVal val="#ppt_x"/>
                                          </p:val>
                                        </p:tav>
                                      </p:tavLst>
                                    </p:anim>
                                    <p:animEffect transition="in" filter="wipe(right)">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p:tgtEl>
                                          <p:spTgt spid="57"/>
                                        </p:tgtEl>
                                        <p:attrNameLst>
                                          <p:attrName>ppt_x</p:attrName>
                                        </p:attrNameLst>
                                      </p:cBhvr>
                                      <p:tavLst>
                                        <p:tav tm="0">
                                          <p:val>
                                            <p:strVal val="#ppt_x-#ppt_w*1.125000"/>
                                          </p:val>
                                        </p:tav>
                                        <p:tav tm="100000">
                                          <p:val>
                                            <p:strVal val="#ppt_x"/>
                                          </p:val>
                                        </p:tav>
                                      </p:tavLst>
                                    </p:anim>
                                    <p:animEffect transition="in" filter="wipe(right)">
                                      <p:cBhvr>
                                        <p:cTn id="39" dur="500"/>
                                        <p:tgtEl>
                                          <p:spTgt spid="5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p:tgtEl>
                                          <p:spTgt spid="69"/>
                                        </p:tgtEl>
                                        <p:attrNameLst>
                                          <p:attrName>ppt_x</p:attrName>
                                        </p:attrNameLst>
                                      </p:cBhvr>
                                      <p:tavLst>
                                        <p:tav tm="0">
                                          <p:val>
                                            <p:strVal val="#ppt_x-#ppt_w*1.125000"/>
                                          </p:val>
                                        </p:tav>
                                        <p:tav tm="100000">
                                          <p:val>
                                            <p:strVal val="#ppt_x"/>
                                          </p:val>
                                        </p:tav>
                                      </p:tavLst>
                                    </p:anim>
                                    <p:animEffect transition="in" filter="wipe(right)">
                                      <p:cBhvr>
                                        <p:cTn id="49" dur="500"/>
                                        <p:tgtEl>
                                          <p:spTgt spid="6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ppt_x</p:attrName>
                                        </p:attrNameLst>
                                      </p:cBhvr>
                                      <p:tavLst>
                                        <p:tav tm="0">
                                          <p:val>
                                            <p:strVal val="#ppt_x-#ppt_w*1.125000"/>
                                          </p:val>
                                        </p:tav>
                                        <p:tav tm="100000">
                                          <p:val>
                                            <p:strVal val="#ppt_x"/>
                                          </p:val>
                                        </p:tav>
                                      </p:tavLst>
                                    </p:anim>
                                    <p:animEffect transition="in" filter="wipe(right)">
                                      <p:cBhvr>
                                        <p:cTn id="53" dur="500"/>
                                        <p:tgtEl>
                                          <p:spTgt spid="7"/>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p:tgtEl>
                                          <p:spTgt spid="58"/>
                                        </p:tgtEl>
                                        <p:attrNameLst>
                                          <p:attrName>ppt_x</p:attrName>
                                        </p:attrNameLst>
                                      </p:cBhvr>
                                      <p:tavLst>
                                        <p:tav tm="0">
                                          <p:val>
                                            <p:strVal val="#ppt_x-#ppt_w*1.125000"/>
                                          </p:val>
                                        </p:tav>
                                        <p:tav tm="100000">
                                          <p:val>
                                            <p:strVal val="#ppt_x"/>
                                          </p:val>
                                        </p:tav>
                                      </p:tavLst>
                                    </p:anim>
                                    <p:animEffect transition="in" filter="wipe(right)">
                                      <p:cBhvr>
                                        <p:cTn id="57" dur="500"/>
                                        <p:tgtEl>
                                          <p:spTgt spid="58"/>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500"/>
                                        <p:tgtEl>
                                          <p:spTgt spid="59"/>
                                        </p:tgtEl>
                                        <p:attrNameLst>
                                          <p:attrName>ppt_x</p:attrName>
                                        </p:attrNameLst>
                                      </p:cBhvr>
                                      <p:tavLst>
                                        <p:tav tm="0">
                                          <p:val>
                                            <p:strVal val="#ppt_x-#ppt_w*1.125000"/>
                                          </p:val>
                                        </p:tav>
                                        <p:tav tm="100000">
                                          <p:val>
                                            <p:strVal val="#ppt_x"/>
                                          </p:val>
                                        </p:tav>
                                      </p:tavLst>
                                    </p:anim>
                                    <p:animEffect transition="in" filter="wipe(right)">
                                      <p:cBhvr>
                                        <p:cTn id="61" dur="500"/>
                                        <p:tgtEl>
                                          <p:spTgt spid="59"/>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p:tgtEl>
                                          <p:spTgt spid="60"/>
                                        </p:tgtEl>
                                        <p:attrNameLst>
                                          <p:attrName>ppt_x</p:attrName>
                                        </p:attrNameLst>
                                      </p:cBhvr>
                                      <p:tavLst>
                                        <p:tav tm="0">
                                          <p:val>
                                            <p:strVal val="#ppt_x-#ppt_w*1.125000"/>
                                          </p:val>
                                        </p:tav>
                                        <p:tav tm="100000">
                                          <p:val>
                                            <p:strVal val="#ppt_x"/>
                                          </p:val>
                                        </p:tav>
                                      </p:tavLst>
                                    </p:anim>
                                    <p:animEffect transition="in" filter="wipe(right)">
                                      <p:cBhvr>
                                        <p:cTn id="65" dur="500"/>
                                        <p:tgtEl>
                                          <p:spTgt spid="60"/>
                                        </p:tgtEl>
                                      </p:cBhvr>
                                    </p:animEffect>
                                  </p:childTnLst>
                                </p:cTn>
                              </p:par>
                              <p:par>
                                <p:cTn id="66" presetID="12" presetClass="entr" presetSubtype="8"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right)">
                                      <p:cBhvr>
                                        <p:cTn id="69" dur="500"/>
                                        <p:tgtEl>
                                          <p:spTgt spid="62"/>
                                        </p:tgtEl>
                                      </p:cBhvr>
                                    </p:animEffect>
                                  </p:childTnLst>
                                </p:cTn>
                              </p:par>
                              <p:par>
                                <p:cTn id="70" presetID="12" presetClass="entr" presetSubtype="8"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p:tgtEl>
                                          <p:spTgt spid="63"/>
                                        </p:tgtEl>
                                        <p:attrNameLst>
                                          <p:attrName>ppt_x</p:attrName>
                                        </p:attrNameLst>
                                      </p:cBhvr>
                                      <p:tavLst>
                                        <p:tav tm="0">
                                          <p:val>
                                            <p:strVal val="#ppt_x-#ppt_w*1.125000"/>
                                          </p:val>
                                        </p:tav>
                                        <p:tav tm="100000">
                                          <p:val>
                                            <p:strVal val="#ppt_x"/>
                                          </p:val>
                                        </p:tav>
                                      </p:tavLst>
                                    </p:anim>
                                    <p:animEffect transition="in" filter="wipe(right)">
                                      <p:cBhvr>
                                        <p:cTn id="73" dur="500"/>
                                        <p:tgtEl>
                                          <p:spTgt spid="63"/>
                                        </p:tgtEl>
                                      </p:cBhvr>
                                    </p:animEffect>
                                  </p:childTnLst>
                                </p:cTn>
                              </p:par>
                              <p:par>
                                <p:cTn id="74" presetID="12" presetClass="entr" presetSubtype="8"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p:tgtEl>
                                          <p:spTgt spid="66"/>
                                        </p:tgtEl>
                                        <p:attrNameLst>
                                          <p:attrName>ppt_x</p:attrName>
                                        </p:attrNameLst>
                                      </p:cBhvr>
                                      <p:tavLst>
                                        <p:tav tm="0">
                                          <p:val>
                                            <p:strVal val="#ppt_x-#ppt_w*1.125000"/>
                                          </p:val>
                                        </p:tav>
                                        <p:tav tm="100000">
                                          <p:val>
                                            <p:strVal val="#ppt_x"/>
                                          </p:val>
                                        </p:tav>
                                      </p:tavLst>
                                    </p:anim>
                                    <p:animEffect transition="in" filter="wipe(right)">
                                      <p:cBhvr>
                                        <p:cTn id="77" dur="500"/>
                                        <p:tgtEl>
                                          <p:spTgt spid="66"/>
                                        </p:tgtEl>
                                      </p:cBhvr>
                                    </p:animEffect>
                                  </p:childTnLst>
                                </p:cTn>
                              </p:par>
                              <p:par>
                                <p:cTn id="78" presetID="12" presetClass="entr" presetSubtype="8"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additive="base">
                                        <p:cTn id="80" dur="500"/>
                                        <p:tgtEl>
                                          <p:spTgt spid="67"/>
                                        </p:tgtEl>
                                        <p:attrNameLst>
                                          <p:attrName>ppt_x</p:attrName>
                                        </p:attrNameLst>
                                      </p:cBhvr>
                                      <p:tavLst>
                                        <p:tav tm="0">
                                          <p:val>
                                            <p:strVal val="#ppt_x-#ppt_w*1.125000"/>
                                          </p:val>
                                        </p:tav>
                                        <p:tav tm="100000">
                                          <p:val>
                                            <p:strVal val="#ppt_x"/>
                                          </p:val>
                                        </p:tav>
                                      </p:tavLst>
                                    </p:anim>
                                    <p:animEffect transition="in" filter="wipe(right)">
                                      <p:cBhvr>
                                        <p:cTn id="81" dur="500"/>
                                        <p:tgtEl>
                                          <p:spTgt spid="6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p:tgtEl>
                                          <p:spTgt spid="65"/>
                                        </p:tgtEl>
                                        <p:attrNameLst>
                                          <p:attrName>ppt_x</p:attrName>
                                        </p:attrNameLst>
                                      </p:cBhvr>
                                      <p:tavLst>
                                        <p:tav tm="0">
                                          <p:val>
                                            <p:strVal val="#ppt_x-#ppt_w*1.125000"/>
                                          </p:val>
                                        </p:tav>
                                        <p:tav tm="100000">
                                          <p:val>
                                            <p:strVal val="#ppt_x"/>
                                          </p:val>
                                        </p:tav>
                                      </p:tavLst>
                                    </p:anim>
                                    <p:animEffect transition="in" filter="wipe(right)">
                                      <p:cBhvr>
                                        <p:cTn id="85" dur="500"/>
                                        <p:tgtEl>
                                          <p:spTgt spid="65"/>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p:tgtEl>
                                          <p:spTgt spid="70"/>
                                        </p:tgtEl>
                                        <p:attrNameLst>
                                          <p:attrName>ppt_x</p:attrName>
                                        </p:attrNameLst>
                                      </p:cBhvr>
                                      <p:tavLst>
                                        <p:tav tm="0">
                                          <p:val>
                                            <p:strVal val="#ppt_x-#ppt_w*1.125000"/>
                                          </p:val>
                                        </p:tav>
                                        <p:tav tm="100000">
                                          <p:val>
                                            <p:strVal val="#ppt_x"/>
                                          </p:val>
                                        </p:tav>
                                      </p:tavLst>
                                    </p:anim>
                                    <p:animEffect transition="in" filter="wipe(right)">
                                      <p:cBhvr>
                                        <p:cTn id="89" dur="500"/>
                                        <p:tgtEl>
                                          <p:spTgt spid="7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 calcmode="lin" valueType="num">
                                      <p:cBhvr additive="base">
                                        <p:cTn id="96" dur="500"/>
                                        <p:tgtEl>
                                          <p:spTgt spid="72"/>
                                        </p:tgtEl>
                                        <p:attrNameLst>
                                          <p:attrName>ppt_x</p:attrName>
                                        </p:attrNameLst>
                                      </p:cBhvr>
                                      <p:tavLst>
                                        <p:tav tm="0">
                                          <p:val>
                                            <p:strVal val="#ppt_x-#ppt_w*1.125000"/>
                                          </p:val>
                                        </p:tav>
                                        <p:tav tm="100000">
                                          <p:val>
                                            <p:strVal val="#ppt_x"/>
                                          </p:val>
                                        </p:tav>
                                      </p:tavLst>
                                    </p:anim>
                                    <p:animEffect transition="in" filter="wipe(right)">
                                      <p:cBhvr>
                                        <p:cTn id="97" dur="500"/>
                                        <p:tgtEl>
                                          <p:spTgt spid="72"/>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additive="base">
                                        <p:cTn id="100" dur="500"/>
                                        <p:tgtEl>
                                          <p:spTgt spid="73"/>
                                        </p:tgtEl>
                                        <p:attrNameLst>
                                          <p:attrName>ppt_x</p:attrName>
                                        </p:attrNameLst>
                                      </p:cBhvr>
                                      <p:tavLst>
                                        <p:tav tm="0">
                                          <p:val>
                                            <p:strVal val="#ppt_x-#ppt_w*1.125000"/>
                                          </p:val>
                                        </p:tav>
                                        <p:tav tm="100000">
                                          <p:val>
                                            <p:strVal val="#ppt_x"/>
                                          </p:val>
                                        </p:tav>
                                      </p:tavLst>
                                    </p:anim>
                                    <p:animEffect transition="in" filter="wipe(right)">
                                      <p:cBhvr>
                                        <p:cTn id="101" dur="500"/>
                                        <p:tgtEl>
                                          <p:spTgt spid="73"/>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 calcmode="lin" valueType="num">
                                      <p:cBhvr additive="base">
                                        <p:cTn id="104" dur="500"/>
                                        <p:tgtEl>
                                          <p:spTgt spid="74"/>
                                        </p:tgtEl>
                                        <p:attrNameLst>
                                          <p:attrName>ppt_x</p:attrName>
                                        </p:attrNameLst>
                                      </p:cBhvr>
                                      <p:tavLst>
                                        <p:tav tm="0">
                                          <p:val>
                                            <p:strVal val="#ppt_x-#ppt_w*1.125000"/>
                                          </p:val>
                                        </p:tav>
                                        <p:tav tm="100000">
                                          <p:val>
                                            <p:strVal val="#ppt_x"/>
                                          </p:val>
                                        </p:tav>
                                      </p:tavLst>
                                    </p:anim>
                                    <p:animEffect transition="in" filter="wipe(right)">
                                      <p:cBhvr>
                                        <p:cTn id="105" dur="500"/>
                                        <p:tgtEl>
                                          <p:spTgt spid="74"/>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p:tgtEl>
                                          <p:spTgt spid="75"/>
                                        </p:tgtEl>
                                        <p:attrNameLst>
                                          <p:attrName>ppt_x</p:attrName>
                                        </p:attrNameLst>
                                      </p:cBhvr>
                                      <p:tavLst>
                                        <p:tav tm="0">
                                          <p:val>
                                            <p:strVal val="#ppt_x-#ppt_w*1.125000"/>
                                          </p:val>
                                        </p:tav>
                                        <p:tav tm="100000">
                                          <p:val>
                                            <p:strVal val="#ppt_x"/>
                                          </p:val>
                                        </p:tav>
                                      </p:tavLst>
                                    </p:anim>
                                    <p:animEffect transition="in" filter="wipe(right)">
                                      <p:cBhvr>
                                        <p:cTn id="109" dur="500"/>
                                        <p:tgtEl>
                                          <p:spTgt spid="75"/>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 calcmode="lin" valueType="num">
                                      <p:cBhvr additive="base">
                                        <p:cTn id="112" dur="500"/>
                                        <p:tgtEl>
                                          <p:spTgt spid="76"/>
                                        </p:tgtEl>
                                        <p:attrNameLst>
                                          <p:attrName>ppt_x</p:attrName>
                                        </p:attrNameLst>
                                      </p:cBhvr>
                                      <p:tavLst>
                                        <p:tav tm="0">
                                          <p:val>
                                            <p:strVal val="#ppt_x-#ppt_w*1.125000"/>
                                          </p:val>
                                        </p:tav>
                                        <p:tav tm="100000">
                                          <p:val>
                                            <p:strVal val="#ppt_x"/>
                                          </p:val>
                                        </p:tav>
                                      </p:tavLst>
                                    </p:anim>
                                    <p:animEffect transition="in" filter="wipe(right)">
                                      <p:cBhvr>
                                        <p:cTn id="113" dur="500"/>
                                        <p:tgtEl>
                                          <p:spTgt spid="7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 calcmode="lin" valueType="num">
                                      <p:cBhvr additive="base">
                                        <p:cTn id="116" dur="500"/>
                                        <p:tgtEl>
                                          <p:spTgt spid="77"/>
                                        </p:tgtEl>
                                        <p:attrNameLst>
                                          <p:attrName>ppt_x</p:attrName>
                                        </p:attrNameLst>
                                      </p:cBhvr>
                                      <p:tavLst>
                                        <p:tav tm="0">
                                          <p:val>
                                            <p:strVal val="#ppt_x-#ppt_w*1.125000"/>
                                          </p:val>
                                        </p:tav>
                                        <p:tav tm="100000">
                                          <p:val>
                                            <p:strVal val="#ppt_x"/>
                                          </p:val>
                                        </p:tav>
                                      </p:tavLst>
                                    </p:anim>
                                    <p:animEffect transition="in" filter="wipe(right)">
                                      <p:cBhvr>
                                        <p:cTn id="117" dur="500"/>
                                        <p:tgtEl>
                                          <p:spTgt spid="7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p:tgtEl>
                                          <p:spTgt spid="78"/>
                                        </p:tgtEl>
                                        <p:attrNameLst>
                                          <p:attrName>ppt_x</p:attrName>
                                        </p:attrNameLst>
                                      </p:cBhvr>
                                      <p:tavLst>
                                        <p:tav tm="0">
                                          <p:val>
                                            <p:strVal val="#ppt_x-#ppt_w*1.125000"/>
                                          </p:val>
                                        </p:tav>
                                        <p:tav tm="100000">
                                          <p:val>
                                            <p:strVal val="#ppt_x"/>
                                          </p:val>
                                        </p:tav>
                                      </p:tavLst>
                                    </p:anim>
                                    <p:animEffect transition="in" filter="wipe(right)">
                                      <p:cBhvr>
                                        <p:cTn id="121" dur="500"/>
                                        <p:tgtEl>
                                          <p:spTgt spid="78"/>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 calcmode="lin" valueType="num">
                                      <p:cBhvr additive="base">
                                        <p:cTn id="124" dur="500"/>
                                        <p:tgtEl>
                                          <p:spTgt spid="79"/>
                                        </p:tgtEl>
                                        <p:attrNameLst>
                                          <p:attrName>ppt_x</p:attrName>
                                        </p:attrNameLst>
                                      </p:cBhvr>
                                      <p:tavLst>
                                        <p:tav tm="0">
                                          <p:val>
                                            <p:strVal val="#ppt_x-#ppt_w*1.125000"/>
                                          </p:val>
                                        </p:tav>
                                        <p:tav tm="100000">
                                          <p:val>
                                            <p:strVal val="#ppt_x"/>
                                          </p:val>
                                        </p:tav>
                                      </p:tavLst>
                                    </p:anim>
                                    <p:animEffect transition="in" filter="wipe(right)">
                                      <p:cBhvr>
                                        <p:cTn id="125" dur="500"/>
                                        <p:tgtEl>
                                          <p:spTgt spid="79"/>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p:tgtEl>
                                          <p:spTgt spid="80"/>
                                        </p:tgtEl>
                                        <p:attrNameLst>
                                          <p:attrName>ppt_x</p:attrName>
                                        </p:attrNameLst>
                                      </p:cBhvr>
                                      <p:tavLst>
                                        <p:tav tm="0">
                                          <p:val>
                                            <p:strVal val="#ppt_x-#ppt_w*1.125000"/>
                                          </p:val>
                                        </p:tav>
                                        <p:tav tm="100000">
                                          <p:val>
                                            <p:strVal val="#ppt_x"/>
                                          </p:val>
                                        </p:tav>
                                      </p:tavLst>
                                    </p:anim>
                                    <p:animEffect transition="in" filter="wipe(right)">
                                      <p:cBhvr>
                                        <p:cTn id="129" dur="500"/>
                                        <p:tgtEl>
                                          <p:spTgt spid="80"/>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additive="base">
                                        <p:cTn id="132" dur="500"/>
                                        <p:tgtEl>
                                          <p:spTgt spid="81"/>
                                        </p:tgtEl>
                                        <p:attrNameLst>
                                          <p:attrName>ppt_x</p:attrName>
                                        </p:attrNameLst>
                                      </p:cBhvr>
                                      <p:tavLst>
                                        <p:tav tm="0">
                                          <p:val>
                                            <p:strVal val="#ppt_x-#ppt_w*1.125000"/>
                                          </p:val>
                                        </p:tav>
                                        <p:tav tm="100000">
                                          <p:val>
                                            <p:strVal val="#ppt_x"/>
                                          </p:val>
                                        </p:tav>
                                      </p:tavLst>
                                    </p:anim>
                                    <p:animEffect transition="in" filter="wipe(right)">
                                      <p:cBhvr>
                                        <p:cTn id="133" dur="500"/>
                                        <p:tgtEl>
                                          <p:spTgt spid="81"/>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p:tgtEl>
                                          <p:spTgt spid="82"/>
                                        </p:tgtEl>
                                        <p:attrNameLst>
                                          <p:attrName>ppt_x</p:attrName>
                                        </p:attrNameLst>
                                      </p:cBhvr>
                                      <p:tavLst>
                                        <p:tav tm="0">
                                          <p:val>
                                            <p:strVal val="#ppt_x-#ppt_w*1.125000"/>
                                          </p:val>
                                        </p:tav>
                                        <p:tav tm="100000">
                                          <p:val>
                                            <p:strVal val="#ppt_x"/>
                                          </p:val>
                                        </p:tav>
                                      </p:tavLst>
                                    </p:anim>
                                    <p:animEffect transition="in" filter="wipe(right)">
                                      <p:cBhvr>
                                        <p:cTn id="137" dur="500"/>
                                        <p:tgtEl>
                                          <p:spTgt spid="82"/>
                                        </p:tgtEl>
                                      </p:cBhvr>
                                    </p:animEffect>
                                  </p:childTnLst>
                                </p:cTn>
                              </p:par>
                              <p:par>
                                <p:cTn id="138" presetID="12" presetClass="entr" presetSubtype="8"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 calcmode="lin" valueType="num">
                                      <p:cBhvr additive="base">
                                        <p:cTn id="140" dur="500"/>
                                        <p:tgtEl>
                                          <p:spTgt spid="83"/>
                                        </p:tgtEl>
                                        <p:attrNameLst>
                                          <p:attrName>ppt_x</p:attrName>
                                        </p:attrNameLst>
                                      </p:cBhvr>
                                      <p:tavLst>
                                        <p:tav tm="0">
                                          <p:val>
                                            <p:strVal val="#ppt_x-#ppt_w*1.125000"/>
                                          </p:val>
                                        </p:tav>
                                        <p:tav tm="100000">
                                          <p:val>
                                            <p:strVal val="#ppt_x"/>
                                          </p:val>
                                        </p:tav>
                                      </p:tavLst>
                                    </p:anim>
                                    <p:animEffect transition="in" filter="wipe(right)">
                                      <p:cBhvr>
                                        <p:cTn id="1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7" grpId="0" animBg="1"/>
      <p:bldP spid="58" grpId="0" animBg="1"/>
      <p:bldP spid="59" grpId="0" animBg="1"/>
      <p:bldP spid="60" grpId="0" animBg="1"/>
      <p:bldP spid="68" grpId="0" animBg="1"/>
      <p:bldP spid="69" grpId="0" animBg="1"/>
      <p:bldP spid="65"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52BD1A6-1DA4-7044-8740-08728A08F29E}"/>
              </a:ext>
            </a:extLst>
          </p:cNvPr>
          <p:cNvSpPr>
            <a:spLocks noGrp="1"/>
          </p:cNvSpPr>
          <p:nvPr>
            <p:ph type="title"/>
          </p:nvPr>
        </p:nvSpPr>
        <p:spPr>
          <a:xfrm>
            <a:off x="400050" y="1048258"/>
            <a:ext cx="7918450" cy="657225"/>
          </a:xfrm>
        </p:spPr>
        <p:txBody>
          <a:bodyPr anchor="ctr"/>
          <a:lstStyle/>
          <a:p>
            <a:pPr algn="l"/>
            <a:r>
              <a:rPr lang="vi-VN" altLang="ja-JP" sz="1800" b="0" dirty="0"/>
              <a:t>Số lớp của mạng Nơ ron</a:t>
            </a:r>
            <a:endParaRPr lang="ja-JP" altLang="en-US" sz="1800"/>
          </a:p>
        </p:txBody>
      </p:sp>
      <p:sp>
        <p:nvSpPr>
          <p:cNvPr id="6" name="テキスト ボックス 5">
            <a:extLst>
              <a:ext uri="{FF2B5EF4-FFF2-40B4-BE49-F238E27FC236}">
                <a16:creationId xmlns:a16="http://schemas.microsoft.com/office/drawing/2014/main" id="{56DDF034-B323-E746-8D3A-D15D8B8A50A7}"/>
              </a:ext>
            </a:extLst>
          </p:cNvPr>
          <p:cNvSpPr txBox="1"/>
          <p:nvPr/>
        </p:nvSpPr>
        <p:spPr>
          <a:xfrm>
            <a:off x="3841038" y="4987751"/>
            <a:ext cx="2057400" cy="369332"/>
          </a:xfrm>
          <a:prstGeom prst="rect">
            <a:avLst/>
          </a:prstGeom>
          <a:noFill/>
        </p:spPr>
        <p:txBody>
          <a:bodyPr wrap="square" rtlCol="0">
            <a:spAutoFit/>
          </a:bodyPr>
          <a:lstStyle/>
          <a:p>
            <a:pPr algn="ctr"/>
            <a:r>
              <a:rPr kumimoji="1" lang="vi-VN" altLang="ja-JP" dirty="0"/>
              <a:t>8 Lớp</a:t>
            </a:r>
            <a:endParaRPr kumimoji="1" lang="ja-JP" altLang="en-US"/>
          </a:p>
        </p:txBody>
      </p:sp>
      <p:pic>
        <p:nvPicPr>
          <p:cNvPr id="9" name="図 8">
            <a:extLst>
              <a:ext uri="{FF2B5EF4-FFF2-40B4-BE49-F238E27FC236}">
                <a16:creationId xmlns:a16="http://schemas.microsoft.com/office/drawing/2014/main" id="{A877C2C4-C19F-174B-A037-F37E3A25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1971499"/>
            <a:ext cx="5362575" cy="2669780"/>
          </a:xfrm>
          <a:prstGeom prst="rect">
            <a:avLst/>
          </a:prstGeom>
        </p:spPr>
      </p:pic>
      <p:sp>
        <p:nvSpPr>
          <p:cNvPr id="10" name="テキスト ボックス 9">
            <a:extLst>
              <a:ext uri="{FF2B5EF4-FFF2-40B4-BE49-F238E27FC236}">
                <a16:creationId xmlns:a16="http://schemas.microsoft.com/office/drawing/2014/main" id="{444843A8-1090-1F40-BCBD-BC8043BCF6DC}"/>
              </a:ext>
            </a:extLst>
          </p:cNvPr>
          <p:cNvSpPr txBox="1"/>
          <p:nvPr/>
        </p:nvSpPr>
        <p:spPr>
          <a:xfrm>
            <a:off x="5715000" y="4886150"/>
            <a:ext cx="2171700" cy="230832"/>
          </a:xfrm>
          <a:prstGeom prst="rect">
            <a:avLst/>
          </a:prstGeom>
          <a:noFill/>
        </p:spPr>
        <p:txBody>
          <a:bodyPr wrap="square" rtlCol="0">
            <a:spAutoFit/>
          </a:bodyPr>
          <a:lstStyle/>
          <a:p>
            <a:r>
              <a:rPr kumimoji="1" lang="vi-VN" altLang="ja-JP" sz="900" dirty="0"/>
              <a:t>(AlexNet, Krizhevsky et al. 2012)</a:t>
            </a:r>
            <a:endParaRPr kumimoji="1" lang="ja-JP" altLang="en-US" sz="900"/>
          </a:p>
        </p:txBody>
      </p:sp>
      <p:sp>
        <p:nvSpPr>
          <p:cNvPr id="11" name="左中かっこ 10">
            <a:extLst>
              <a:ext uri="{FF2B5EF4-FFF2-40B4-BE49-F238E27FC236}">
                <a16:creationId xmlns:a16="http://schemas.microsoft.com/office/drawing/2014/main" id="{013D56AE-C60D-E94A-8282-9721173262B8}"/>
              </a:ext>
            </a:extLst>
          </p:cNvPr>
          <p:cNvSpPr/>
          <p:nvPr/>
        </p:nvSpPr>
        <p:spPr bwMode="auto">
          <a:xfrm rot="16200000">
            <a:off x="4608569" y="2509719"/>
            <a:ext cx="387350" cy="4568713"/>
          </a:xfrm>
          <a:prstGeom prst="leftBrace">
            <a:avLst>
              <a:gd name="adj1" fmla="val 86821"/>
              <a:gd name="adj2" fmla="val 51390"/>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2" name="テキスト ボックス 1">
            <a:extLst>
              <a:ext uri="{FF2B5EF4-FFF2-40B4-BE49-F238E27FC236}">
                <a16:creationId xmlns:a16="http://schemas.microsoft.com/office/drawing/2014/main" id="{5FA9ABFD-BAF7-D645-B9E3-0E7456BC7B1C}"/>
              </a:ext>
            </a:extLst>
          </p:cNvPr>
          <p:cNvSpPr txBox="1"/>
          <p:nvPr/>
        </p:nvSpPr>
        <p:spPr>
          <a:xfrm>
            <a:off x="2343150" y="1764098"/>
            <a:ext cx="600075" cy="415498"/>
          </a:xfrm>
          <a:prstGeom prst="rect">
            <a:avLst/>
          </a:prstGeom>
          <a:noFill/>
        </p:spPr>
        <p:txBody>
          <a:bodyPr wrap="square" rtlCol="0">
            <a:spAutoFit/>
          </a:bodyPr>
          <a:lstStyle/>
          <a:p>
            <a:pPr algn="ctr"/>
            <a:r>
              <a:rPr kumimoji="1" lang="vi-VN" altLang="ja-JP" sz="2100" dirty="0"/>
              <a:t>1</a:t>
            </a:r>
            <a:endParaRPr kumimoji="1" lang="ja-JP" altLang="en-US" sz="2100"/>
          </a:p>
        </p:txBody>
      </p:sp>
      <p:sp>
        <p:nvSpPr>
          <p:cNvPr id="8" name="テキスト ボックス 7">
            <a:extLst>
              <a:ext uri="{FF2B5EF4-FFF2-40B4-BE49-F238E27FC236}">
                <a16:creationId xmlns:a16="http://schemas.microsoft.com/office/drawing/2014/main" id="{74B6D18E-19BF-934F-908C-89354999E81C}"/>
              </a:ext>
            </a:extLst>
          </p:cNvPr>
          <p:cNvSpPr txBox="1"/>
          <p:nvPr/>
        </p:nvSpPr>
        <p:spPr>
          <a:xfrm>
            <a:off x="3200400" y="2002392"/>
            <a:ext cx="600075" cy="415498"/>
          </a:xfrm>
          <a:prstGeom prst="rect">
            <a:avLst/>
          </a:prstGeom>
          <a:noFill/>
        </p:spPr>
        <p:txBody>
          <a:bodyPr wrap="square" rtlCol="0">
            <a:spAutoFit/>
          </a:bodyPr>
          <a:lstStyle/>
          <a:p>
            <a:pPr algn="ctr"/>
            <a:r>
              <a:rPr kumimoji="1" lang="vi-VN" altLang="ja-JP" sz="2100" dirty="0"/>
              <a:t>2</a:t>
            </a:r>
            <a:endParaRPr kumimoji="1" lang="ja-JP" altLang="en-US" sz="2100"/>
          </a:p>
        </p:txBody>
      </p:sp>
      <p:sp>
        <p:nvSpPr>
          <p:cNvPr id="12" name="テキスト ボックス 11">
            <a:extLst>
              <a:ext uri="{FF2B5EF4-FFF2-40B4-BE49-F238E27FC236}">
                <a16:creationId xmlns:a16="http://schemas.microsoft.com/office/drawing/2014/main" id="{41E5C83F-336F-3448-94F1-3091C797BC89}"/>
              </a:ext>
            </a:extLst>
          </p:cNvPr>
          <p:cNvSpPr txBox="1"/>
          <p:nvPr/>
        </p:nvSpPr>
        <p:spPr>
          <a:xfrm>
            <a:off x="4057650" y="2198599"/>
            <a:ext cx="600075" cy="415498"/>
          </a:xfrm>
          <a:prstGeom prst="rect">
            <a:avLst/>
          </a:prstGeom>
          <a:noFill/>
        </p:spPr>
        <p:txBody>
          <a:bodyPr wrap="square" rtlCol="0">
            <a:spAutoFit/>
          </a:bodyPr>
          <a:lstStyle/>
          <a:p>
            <a:pPr algn="ctr"/>
            <a:r>
              <a:rPr kumimoji="1" lang="vi-VN" altLang="ja-JP" sz="2100" dirty="0"/>
              <a:t>3</a:t>
            </a:r>
            <a:endParaRPr kumimoji="1" lang="ja-JP" altLang="en-US" sz="2100"/>
          </a:p>
        </p:txBody>
      </p:sp>
      <p:sp>
        <p:nvSpPr>
          <p:cNvPr id="13" name="テキスト ボックス 12">
            <a:extLst>
              <a:ext uri="{FF2B5EF4-FFF2-40B4-BE49-F238E27FC236}">
                <a16:creationId xmlns:a16="http://schemas.microsoft.com/office/drawing/2014/main" id="{51705694-DFC2-A341-9A3E-AA1C3434A3E2}"/>
              </a:ext>
            </a:extLst>
          </p:cNvPr>
          <p:cNvSpPr txBox="1"/>
          <p:nvPr/>
        </p:nvSpPr>
        <p:spPr>
          <a:xfrm>
            <a:off x="4869738" y="2121625"/>
            <a:ext cx="600075" cy="415498"/>
          </a:xfrm>
          <a:prstGeom prst="rect">
            <a:avLst/>
          </a:prstGeom>
          <a:noFill/>
        </p:spPr>
        <p:txBody>
          <a:bodyPr wrap="square" rtlCol="0">
            <a:spAutoFit/>
          </a:bodyPr>
          <a:lstStyle/>
          <a:p>
            <a:pPr algn="ctr"/>
            <a:r>
              <a:rPr kumimoji="1" lang="vi-VN" altLang="ja-JP" sz="2100" dirty="0"/>
              <a:t>4</a:t>
            </a:r>
            <a:endParaRPr kumimoji="1" lang="ja-JP" altLang="en-US" sz="2100"/>
          </a:p>
        </p:txBody>
      </p:sp>
      <p:sp>
        <p:nvSpPr>
          <p:cNvPr id="14" name="テキスト ボックス 13">
            <a:extLst>
              <a:ext uri="{FF2B5EF4-FFF2-40B4-BE49-F238E27FC236}">
                <a16:creationId xmlns:a16="http://schemas.microsoft.com/office/drawing/2014/main" id="{C83F813E-A4FD-BB4B-83F4-685FB3EEF871}"/>
              </a:ext>
            </a:extLst>
          </p:cNvPr>
          <p:cNvSpPr txBox="1"/>
          <p:nvPr/>
        </p:nvSpPr>
        <p:spPr>
          <a:xfrm>
            <a:off x="5543550" y="2098654"/>
            <a:ext cx="600075" cy="415498"/>
          </a:xfrm>
          <a:prstGeom prst="rect">
            <a:avLst/>
          </a:prstGeom>
          <a:noFill/>
        </p:spPr>
        <p:txBody>
          <a:bodyPr wrap="square" rtlCol="0">
            <a:spAutoFit/>
          </a:bodyPr>
          <a:lstStyle/>
          <a:p>
            <a:pPr algn="ctr"/>
            <a:r>
              <a:rPr kumimoji="1" lang="vi-VN" altLang="ja-JP" sz="2100" dirty="0"/>
              <a:t>5</a:t>
            </a:r>
            <a:endParaRPr kumimoji="1" lang="ja-JP" altLang="en-US" sz="2100"/>
          </a:p>
        </p:txBody>
      </p:sp>
      <p:sp>
        <p:nvSpPr>
          <p:cNvPr id="15" name="テキスト ボックス 14">
            <a:extLst>
              <a:ext uri="{FF2B5EF4-FFF2-40B4-BE49-F238E27FC236}">
                <a16:creationId xmlns:a16="http://schemas.microsoft.com/office/drawing/2014/main" id="{4910AEB7-668B-A648-B05C-0E63D3D17DA8}"/>
              </a:ext>
            </a:extLst>
          </p:cNvPr>
          <p:cNvSpPr txBox="1"/>
          <p:nvPr/>
        </p:nvSpPr>
        <p:spPr>
          <a:xfrm>
            <a:off x="5973407" y="1930734"/>
            <a:ext cx="857250" cy="415498"/>
          </a:xfrm>
          <a:prstGeom prst="rect">
            <a:avLst/>
          </a:prstGeom>
          <a:noFill/>
        </p:spPr>
        <p:txBody>
          <a:bodyPr wrap="square" rtlCol="0">
            <a:spAutoFit/>
          </a:bodyPr>
          <a:lstStyle/>
          <a:p>
            <a:pPr algn="ctr"/>
            <a:r>
              <a:rPr kumimoji="1" lang="vi-VN" altLang="ja-JP" sz="2100" dirty="0"/>
              <a:t>6</a:t>
            </a:r>
            <a:endParaRPr kumimoji="1" lang="ja-JP" altLang="en-US" sz="2100"/>
          </a:p>
        </p:txBody>
      </p:sp>
      <p:sp>
        <p:nvSpPr>
          <p:cNvPr id="16" name="テキスト ボックス 15">
            <a:extLst>
              <a:ext uri="{FF2B5EF4-FFF2-40B4-BE49-F238E27FC236}">
                <a16:creationId xmlns:a16="http://schemas.microsoft.com/office/drawing/2014/main" id="{7D061CAC-9865-CB4A-AB94-3BB7EF03B268}"/>
              </a:ext>
            </a:extLst>
          </p:cNvPr>
          <p:cNvSpPr txBox="1"/>
          <p:nvPr/>
        </p:nvSpPr>
        <p:spPr>
          <a:xfrm>
            <a:off x="6486525" y="1925418"/>
            <a:ext cx="600075" cy="415498"/>
          </a:xfrm>
          <a:prstGeom prst="rect">
            <a:avLst/>
          </a:prstGeom>
          <a:noFill/>
        </p:spPr>
        <p:txBody>
          <a:bodyPr wrap="square" rtlCol="0">
            <a:spAutoFit/>
          </a:bodyPr>
          <a:lstStyle/>
          <a:p>
            <a:pPr algn="ctr"/>
            <a:r>
              <a:rPr kumimoji="1" lang="vi-VN" altLang="ja-JP" sz="2100" dirty="0"/>
              <a:t>7</a:t>
            </a:r>
            <a:endParaRPr kumimoji="1" lang="ja-JP" altLang="en-US" sz="2100"/>
          </a:p>
        </p:txBody>
      </p:sp>
      <p:sp>
        <p:nvSpPr>
          <p:cNvPr id="17" name="テキスト ボックス 16">
            <a:extLst>
              <a:ext uri="{FF2B5EF4-FFF2-40B4-BE49-F238E27FC236}">
                <a16:creationId xmlns:a16="http://schemas.microsoft.com/office/drawing/2014/main" id="{4CC424CA-9557-E444-A4B1-E136C3140905}"/>
              </a:ext>
            </a:extLst>
          </p:cNvPr>
          <p:cNvSpPr txBox="1"/>
          <p:nvPr/>
        </p:nvSpPr>
        <p:spPr>
          <a:xfrm>
            <a:off x="6686550" y="2590029"/>
            <a:ext cx="857250" cy="415498"/>
          </a:xfrm>
          <a:prstGeom prst="rect">
            <a:avLst/>
          </a:prstGeom>
          <a:noFill/>
        </p:spPr>
        <p:txBody>
          <a:bodyPr wrap="square" rtlCol="0">
            <a:spAutoFit/>
          </a:bodyPr>
          <a:lstStyle/>
          <a:p>
            <a:pPr algn="ctr"/>
            <a:r>
              <a:rPr kumimoji="1" lang="vi-VN" altLang="ja-JP" sz="2100" dirty="0"/>
              <a:t>8</a:t>
            </a:r>
            <a:endParaRPr kumimoji="1" lang="ja-JP" altLang="en-US" sz="2100"/>
          </a:p>
        </p:txBody>
      </p:sp>
    </p:spTree>
    <p:extLst>
      <p:ext uri="{BB962C8B-B14F-4D97-AF65-F5344CB8AC3E}">
        <p14:creationId xmlns:p14="http://schemas.microsoft.com/office/powerpoint/2010/main" val="80223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07C4C46-E9D8-744E-89B1-8FB1AEDE2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428751"/>
            <a:ext cx="6915150" cy="3889772"/>
          </a:xfrm>
        </p:spPr>
      </p:pic>
      <p:sp>
        <p:nvSpPr>
          <p:cNvPr id="6" name="テキスト ボックス 5">
            <a:extLst>
              <a:ext uri="{FF2B5EF4-FFF2-40B4-BE49-F238E27FC236}">
                <a16:creationId xmlns:a16="http://schemas.microsoft.com/office/drawing/2014/main" id="{D7155BEF-9621-9749-AA0B-730AD3B0EDDE}"/>
              </a:ext>
            </a:extLst>
          </p:cNvPr>
          <p:cNvSpPr txBox="1"/>
          <p:nvPr/>
        </p:nvSpPr>
        <p:spPr>
          <a:xfrm>
            <a:off x="5486400" y="5318522"/>
            <a:ext cx="2400300" cy="415498"/>
          </a:xfrm>
          <a:prstGeom prst="rect">
            <a:avLst/>
          </a:prstGeom>
          <a:noFill/>
        </p:spPr>
        <p:txBody>
          <a:bodyPr wrap="square" rtlCol="0">
            <a:spAutoFit/>
          </a:bodyPr>
          <a:lstStyle/>
          <a:p>
            <a:pPr algn="r"/>
            <a:r>
              <a:rPr kumimoji="1" lang="vi-VN" altLang="ja-JP" sz="1050" b="0" dirty="0"/>
              <a:t>Credit: Analytics_vidhya</a:t>
            </a:r>
          </a:p>
          <a:p>
            <a:pPr algn="r"/>
            <a:endParaRPr kumimoji="1" lang="ja-JP" altLang="en-US" sz="1050" b="0"/>
          </a:p>
        </p:txBody>
      </p:sp>
      <p:sp>
        <p:nvSpPr>
          <p:cNvPr id="2" name="テキスト ボックス 1">
            <a:extLst>
              <a:ext uri="{FF2B5EF4-FFF2-40B4-BE49-F238E27FC236}">
                <a16:creationId xmlns:a16="http://schemas.microsoft.com/office/drawing/2014/main" id="{8B15B792-7A2E-463E-B04D-21B381984DD8}"/>
              </a:ext>
            </a:extLst>
          </p:cNvPr>
          <p:cNvSpPr txBox="1"/>
          <p:nvPr/>
        </p:nvSpPr>
        <p:spPr>
          <a:xfrm>
            <a:off x="2174421" y="304800"/>
            <a:ext cx="4530407" cy="584775"/>
          </a:xfrm>
          <a:prstGeom prst="rect">
            <a:avLst/>
          </a:prstGeom>
          <a:noFill/>
        </p:spPr>
        <p:txBody>
          <a:bodyPr wrap="none" rtlCol="0">
            <a:spAutoFit/>
          </a:bodyPr>
          <a:lstStyle/>
          <a:p>
            <a:pPr algn="ctr"/>
            <a:r>
              <a:rPr kumimoji="1" lang="en-US" altLang="ja-JP" sz="3200" dirty="0" err="1"/>
              <a:t>Lịch</a:t>
            </a:r>
            <a:r>
              <a:rPr kumimoji="1" lang="en-US" altLang="ja-JP" sz="3200" dirty="0"/>
              <a:t> </a:t>
            </a:r>
            <a:r>
              <a:rPr kumimoji="1" lang="en-US" altLang="ja-JP" sz="3200" dirty="0" err="1"/>
              <a:t>Sử</a:t>
            </a:r>
            <a:r>
              <a:rPr kumimoji="1" lang="en-US" altLang="ja-JP" sz="3200" dirty="0"/>
              <a:t> </a:t>
            </a:r>
            <a:r>
              <a:rPr kumimoji="1" lang="en-US" altLang="ja-JP" sz="3200" dirty="0" err="1"/>
              <a:t>mạng</a:t>
            </a:r>
            <a:r>
              <a:rPr kumimoji="1" lang="en-US" altLang="ja-JP" sz="3200" dirty="0"/>
              <a:t> </a:t>
            </a:r>
            <a:r>
              <a:rPr kumimoji="1" lang="en-US" altLang="ja-JP" sz="3200" dirty="0" err="1"/>
              <a:t>Nơ</a:t>
            </a:r>
            <a:r>
              <a:rPr kumimoji="1" lang="en-US" altLang="ja-JP" sz="3200" dirty="0"/>
              <a:t> Ron</a:t>
            </a:r>
            <a:endParaRPr kumimoji="1" lang="ja-JP" altLang="en-US" sz="3200" dirty="0"/>
          </a:p>
        </p:txBody>
      </p:sp>
    </p:spTree>
    <p:extLst>
      <p:ext uri="{BB962C8B-B14F-4D97-AF65-F5344CB8AC3E}">
        <p14:creationId xmlns:p14="http://schemas.microsoft.com/office/powerpoint/2010/main" val="27688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1943</a:t>
            </a:r>
            <a:endParaRPr lang="ja-JP" altLang="en-US" sz="2400">
              <a:solidFill>
                <a:schemeClr val="accent3">
                  <a:lumMod val="85000"/>
                </a:schemeClr>
              </a:solidFill>
            </a:endParaRPr>
          </a:p>
        </p:txBody>
      </p:sp>
      <p:sp>
        <p:nvSpPr>
          <p:cNvPr id="7" name="テキスト ボックス 6">
            <a:extLst>
              <a:ext uri="{FF2B5EF4-FFF2-40B4-BE49-F238E27FC236}">
                <a16:creationId xmlns:a16="http://schemas.microsoft.com/office/drawing/2014/main" id="{47D90D86-36F2-AD45-A4B3-28D3D11D1D72}"/>
              </a:ext>
            </a:extLst>
          </p:cNvPr>
          <p:cNvSpPr txBox="1"/>
          <p:nvPr/>
        </p:nvSpPr>
        <p:spPr>
          <a:xfrm>
            <a:off x="5772150" y="4855517"/>
            <a:ext cx="2400300" cy="253916"/>
          </a:xfrm>
          <a:prstGeom prst="rect">
            <a:avLst/>
          </a:prstGeom>
          <a:noFill/>
        </p:spPr>
        <p:txBody>
          <a:bodyPr wrap="square" rtlCol="0">
            <a:spAutoFit/>
          </a:bodyPr>
          <a:lstStyle/>
          <a:p>
            <a:pPr algn="r"/>
            <a:r>
              <a:rPr kumimoji="1" lang="vi-VN" altLang="ja-JP" sz="1050" dirty="0"/>
              <a:t>Warren McCulloch</a:t>
            </a:r>
            <a:endParaRPr kumimoji="1" lang="ja-JP" altLang="en-US" sz="1050" b="0"/>
          </a:p>
        </p:txBody>
      </p:sp>
      <p:sp>
        <p:nvSpPr>
          <p:cNvPr id="9" name="テキスト ボックス 8">
            <a:extLst>
              <a:ext uri="{FF2B5EF4-FFF2-40B4-BE49-F238E27FC236}">
                <a16:creationId xmlns:a16="http://schemas.microsoft.com/office/drawing/2014/main" id="{F83C52C8-EB41-BA45-957B-BC7E812A6488}"/>
              </a:ext>
            </a:extLst>
          </p:cNvPr>
          <p:cNvSpPr txBox="1"/>
          <p:nvPr/>
        </p:nvSpPr>
        <p:spPr>
          <a:xfrm>
            <a:off x="838200" y="2686051"/>
            <a:ext cx="4337398" cy="1338828"/>
          </a:xfrm>
          <a:prstGeom prst="rect">
            <a:avLst/>
          </a:prstGeom>
          <a:noFill/>
        </p:spPr>
        <p:txBody>
          <a:bodyPr wrap="square" rtlCol="0">
            <a:spAutoFit/>
          </a:bodyPr>
          <a:lstStyle/>
          <a:p>
            <a:r>
              <a:rPr kumimoji="1" lang="vi-VN" altLang="ja-JP" b="0" dirty="0"/>
              <a:t>Nhà thần kinh học </a:t>
            </a:r>
            <a:r>
              <a:rPr kumimoji="1" lang="vi-VN" altLang="ja-JP" sz="2100" dirty="0"/>
              <a:t>Warren McCulloch </a:t>
            </a:r>
            <a:endParaRPr kumimoji="1" lang="vi-VN" altLang="ja-JP" dirty="0"/>
          </a:p>
          <a:p>
            <a:r>
              <a:rPr kumimoji="1" lang="vi-VN" altLang="ja-JP" b="0" dirty="0"/>
              <a:t>&amp;</a:t>
            </a:r>
          </a:p>
          <a:p>
            <a:r>
              <a:rPr kumimoji="1" lang="vi-VN" altLang="ja-JP" b="0" dirty="0"/>
              <a:t>Nhà toán học </a:t>
            </a:r>
            <a:r>
              <a:rPr kumimoji="1" lang="vi-VN" altLang="ja-JP" sz="2100" dirty="0"/>
              <a:t>Walter Pitts </a:t>
            </a:r>
            <a:endParaRPr kumimoji="1" lang="vi-VN" altLang="ja-JP" dirty="0"/>
          </a:p>
        </p:txBody>
      </p:sp>
      <p:sp>
        <p:nvSpPr>
          <p:cNvPr id="10" name="正方形/長方形 9">
            <a:extLst>
              <a:ext uri="{FF2B5EF4-FFF2-40B4-BE49-F238E27FC236}">
                <a16:creationId xmlns:a16="http://schemas.microsoft.com/office/drawing/2014/main" id="{8171B5C8-3A06-A146-B9F7-855D1A07A02D}"/>
              </a:ext>
            </a:extLst>
          </p:cNvPr>
          <p:cNvSpPr/>
          <p:nvPr/>
        </p:nvSpPr>
        <p:spPr>
          <a:xfrm>
            <a:off x="838201" y="3829051"/>
            <a:ext cx="3390900" cy="646331"/>
          </a:xfrm>
          <a:prstGeom prst="rect">
            <a:avLst/>
          </a:prstGeom>
        </p:spPr>
        <p:txBody>
          <a:bodyPr wrap="square">
            <a:spAutoFit/>
          </a:bodyPr>
          <a:lstStyle/>
          <a:p>
            <a:r>
              <a:rPr kumimoji="1" lang="vi-VN" altLang="ja-JP" b="0" dirty="0"/>
              <a:t>Mô hình hóa mạng nơ ron bằng cách sử dụng mạch điện</a:t>
            </a:r>
            <a:endParaRPr kumimoji="1" lang="ja-JP" altLang="en-US" b="0"/>
          </a:p>
        </p:txBody>
      </p:sp>
      <p:cxnSp>
        <p:nvCxnSpPr>
          <p:cNvPr id="12" name="直線コネクタ 11">
            <a:extLst>
              <a:ext uri="{FF2B5EF4-FFF2-40B4-BE49-F238E27FC236}">
                <a16:creationId xmlns:a16="http://schemas.microsoft.com/office/drawing/2014/main" id="{465C612D-85AE-974F-8B12-2A5D69E95B33}"/>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図 13">
            <a:extLst>
              <a:ext uri="{FF2B5EF4-FFF2-40B4-BE49-F238E27FC236}">
                <a16:creationId xmlns:a16="http://schemas.microsoft.com/office/drawing/2014/main" id="{5075FB20-8027-4141-A420-5104D3310B0A}"/>
              </a:ext>
            </a:extLst>
          </p:cNvPr>
          <p:cNvPicPr>
            <a:picLocks noChangeAspect="1"/>
          </p:cNvPicPr>
          <p:nvPr/>
        </p:nvPicPr>
        <p:blipFill rotWithShape="1">
          <a:blip r:embed="rId2">
            <a:extLst>
              <a:ext uri="{28A0092B-C50C-407E-A947-70E740481C1C}">
                <a14:useLocalDpi xmlns:a14="http://schemas.microsoft.com/office/drawing/2010/main" val="0"/>
              </a:ext>
            </a:extLst>
          </a:blip>
          <a:srcRect b="4401"/>
          <a:stretch/>
        </p:blipFill>
        <p:spPr>
          <a:xfrm>
            <a:off x="5372100" y="1813892"/>
            <a:ext cx="2800350" cy="2959377"/>
          </a:xfrm>
          <a:prstGeom prst="rect">
            <a:avLst/>
          </a:prstGeom>
        </p:spPr>
      </p:pic>
      <p:sp>
        <p:nvSpPr>
          <p:cNvPr id="11" name="テキスト ボックス 10">
            <a:extLst>
              <a:ext uri="{FF2B5EF4-FFF2-40B4-BE49-F238E27FC236}">
                <a16:creationId xmlns:a16="http://schemas.microsoft.com/office/drawing/2014/main" id="{342D444D-ACA2-B74F-A5F4-1DA72DB4EEBA}"/>
              </a:ext>
            </a:extLst>
          </p:cNvPr>
          <p:cNvSpPr txBox="1"/>
          <p:nvPr/>
        </p:nvSpPr>
        <p:spPr>
          <a:xfrm>
            <a:off x="5372100" y="4851916"/>
            <a:ext cx="2400300" cy="253916"/>
          </a:xfrm>
          <a:prstGeom prst="rect">
            <a:avLst/>
          </a:prstGeom>
          <a:noFill/>
        </p:spPr>
        <p:txBody>
          <a:bodyPr wrap="square" rtlCol="0">
            <a:spAutoFit/>
          </a:bodyPr>
          <a:lstStyle/>
          <a:p>
            <a:r>
              <a:rPr kumimoji="1" lang="vi-VN" altLang="ja-JP" sz="1050" dirty="0"/>
              <a:t>Walter Pitts</a:t>
            </a:r>
            <a:endParaRPr kumimoji="1" lang="ja-JP" altLang="en-US" sz="1050" b="0"/>
          </a:p>
        </p:txBody>
      </p:sp>
    </p:spTree>
    <p:extLst>
      <p:ext uri="{BB962C8B-B14F-4D97-AF65-F5344CB8AC3E}">
        <p14:creationId xmlns:p14="http://schemas.microsoft.com/office/powerpoint/2010/main" val="29204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1BA067A3-98F9-484D-A367-0420912D3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0" y="1907003"/>
            <a:ext cx="1870638" cy="3217498"/>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1949</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7CC1BE6D-240C-D140-8519-F4F8546540E6}"/>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Nhà thần kinh học </a:t>
            </a:r>
            <a:r>
              <a:rPr kumimoji="1" lang="vi-VN" altLang="ja-JP" sz="2100" dirty="0"/>
              <a:t>Donald Hebb</a:t>
            </a:r>
            <a:endParaRPr kumimoji="1" lang="vi-VN" altLang="ja-JP" dirty="0"/>
          </a:p>
        </p:txBody>
      </p:sp>
      <p:sp>
        <p:nvSpPr>
          <p:cNvPr id="6" name="正方形/長方形 5">
            <a:extLst>
              <a:ext uri="{FF2B5EF4-FFF2-40B4-BE49-F238E27FC236}">
                <a16:creationId xmlns:a16="http://schemas.microsoft.com/office/drawing/2014/main" id="{CF899115-782E-4149-98A5-B17B24ABC4F3}"/>
              </a:ext>
            </a:extLst>
          </p:cNvPr>
          <p:cNvSpPr/>
          <p:nvPr/>
        </p:nvSpPr>
        <p:spPr>
          <a:xfrm>
            <a:off x="838201" y="3515752"/>
            <a:ext cx="3390900" cy="1200329"/>
          </a:xfrm>
          <a:prstGeom prst="rect">
            <a:avLst/>
          </a:prstGeom>
        </p:spPr>
        <p:txBody>
          <a:bodyPr wrap="square">
            <a:spAutoFit/>
          </a:bodyPr>
          <a:lstStyle/>
          <a:p>
            <a:r>
              <a:rPr kumimoji="1" lang="vi-VN" altLang="ja-JP" b="0" dirty="0"/>
              <a:t>Định luật tương tác giữa các tế bào thần kinh, càng tương tác với nhau nhiều thì liên kết giữa chúng càng mạnh.</a:t>
            </a:r>
            <a:endParaRPr kumimoji="1" lang="ja-JP" altLang="en-US" b="0"/>
          </a:p>
        </p:txBody>
      </p:sp>
      <p:cxnSp>
        <p:nvCxnSpPr>
          <p:cNvPr id="7" name="直線コネクタ 6">
            <a:extLst>
              <a:ext uri="{FF2B5EF4-FFF2-40B4-BE49-F238E27FC236}">
                <a16:creationId xmlns:a16="http://schemas.microsoft.com/office/drawing/2014/main" id="{318927B8-5795-FA49-80C8-EBA3E4C2ACEA}"/>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F3256247-9882-5F49-9FA9-7D06FC4155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13" r="12534"/>
          <a:stretch/>
        </p:blipFill>
        <p:spPr>
          <a:xfrm>
            <a:off x="4286250" y="2648178"/>
            <a:ext cx="2000250" cy="1506547"/>
          </a:xfrm>
          <a:prstGeom prst="rect">
            <a:avLst/>
          </a:prstGeom>
        </p:spPr>
      </p:pic>
    </p:spTree>
    <p:extLst>
      <p:ext uri="{BB962C8B-B14F-4D97-AF65-F5344CB8AC3E}">
        <p14:creationId xmlns:p14="http://schemas.microsoft.com/office/powerpoint/2010/main" val="332150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1957</a:t>
            </a:r>
            <a:endParaRPr lang="ja-JP" altLang="en-US" sz="2400">
              <a:solidFill>
                <a:schemeClr val="accent3">
                  <a:lumMod val="85000"/>
                </a:schemeClr>
              </a:solidFill>
            </a:endParaRPr>
          </a:p>
        </p:txBody>
      </p:sp>
      <p:pic>
        <p:nvPicPr>
          <p:cNvPr id="5" name="コンテンツ プレースホルダー 5">
            <a:extLst>
              <a:ext uri="{FF2B5EF4-FFF2-40B4-BE49-F238E27FC236}">
                <a16:creationId xmlns:a16="http://schemas.microsoft.com/office/drawing/2014/main" id="{4AB960F7-6C4E-244B-9C78-95E2B016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75598" y="1428750"/>
            <a:ext cx="2996852"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a:extLst>
              <a:ext uri="{FF2B5EF4-FFF2-40B4-BE49-F238E27FC236}">
                <a16:creationId xmlns:a16="http://schemas.microsoft.com/office/drawing/2014/main" id="{AC12CB3F-83E5-7744-A664-2886E96BF83A}"/>
              </a:ext>
            </a:extLst>
          </p:cNvPr>
          <p:cNvSpPr txBox="1"/>
          <p:nvPr/>
        </p:nvSpPr>
        <p:spPr>
          <a:xfrm>
            <a:off x="5772150" y="5227721"/>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
        <p:nvSpPr>
          <p:cNvPr id="10" name="テキスト ボックス 9">
            <a:extLst>
              <a:ext uri="{FF2B5EF4-FFF2-40B4-BE49-F238E27FC236}">
                <a16:creationId xmlns:a16="http://schemas.microsoft.com/office/drawing/2014/main" id="{664B8D33-4A4D-FE4C-BEA5-B896FE181C57}"/>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tâm lý học </a:t>
            </a:r>
            <a:r>
              <a:rPr kumimoji="1" lang="vi-VN" altLang="ja-JP" sz="2100" dirty="0"/>
              <a:t>Rosenblatt</a:t>
            </a:r>
            <a:endParaRPr kumimoji="1" lang="vi-VN" altLang="ja-JP" dirty="0"/>
          </a:p>
        </p:txBody>
      </p:sp>
      <p:sp>
        <p:nvSpPr>
          <p:cNvPr id="11" name="正方形/長方形 10">
            <a:extLst>
              <a:ext uri="{FF2B5EF4-FFF2-40B4-BE49-F238E27FC236}">
                <a16:creationId xmlns:a16="http://schemas.microsoft.com/office/drawing/2014/main" id="{BD9B2B97-CCB3-254B-B4A3-F9174C8A1461}"/>
              </a:ext>
            </a:extLst>
          </p:cNvPr>
          <p:cNvSpPr/>
          <p:nvPr/>
        </p:nvSpPr>
        <p:spPr>
          <a:xfrm>
            <a:off x="838201" y="3515752"/>
            <a:ext cx="3390900" cy="923330"/>
          </a:xfrm>
          <a:prstGeom prst="rect">
            <a:avLst/>
          </a:prstGeom>
        </p:spPr>
        <p:txBody>
          <a:bodyPr wrap="square">
            <a:spAutoFit/>
          </a:bodyPr>
          <a:lstStyle/>
          <a:p>
            <a:r>
              <a:rPr kumimoji="1" lang="vi-VN" altLang="ja-JP" b="0" dirty="0"/>
              <a:t>Ứng dụng phát hiện của McCulloch và Pitts để cho ra đời Perceptron đầu tiên</a:t>
            </a:r>
            <a:endParaRPr kumimoji="1" lang="ja-JP" altLang="en-US" b="0"/>
          </a:p>
        </p:txBody>
      </p:sp>
      <p:cxnSp>
        <p:nvCxnSpPr>
          <p:cNvPr id="12" name="直線コネクタ 11">
            <a:extLst>
              <a:ext uri="{FF2B5EF4-FFF2-40B4-BE49-F238E27FC236}">
                <a16:creationId xmlns:a16="http://schemas.microsoft.com/office/drawing/2014/main" id="{57E78235-BF1D-DD40-8AA4-75EA5EFFE619}"/>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8779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53F3C77C-7964-E14E-9AB7-E97DBA3DEF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0550" y="1878911"/>
            <a:ext cx="4245885" cy="2742009"/>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1982</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94204714-B776-4C40-85EF-46F3F5A0D272}"/>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Giới khoa học </a:t>
            </a:r>
            <a:r>
              <a:rPr kumimoji="1" lang="vi-VN" altLang="ja-JP" sz="2100" dirty="0"/>
              <a:t>NHẬT BẢN</a:t>
            </a:r>
            <a:endParaRPr kumimoji="1" lang="vi-VN" altLang="ja-JP" dirty="0"/>
          </a:p>
        </p:txBody>
      </p:sp>
      <p:sp>
        <p:nvSpPr>
          <p:cNvPr id="6" name="正方形/長方形 5">
            <a:extLst>
              <a:ext uri="{FF2B5EF4-FFF2-40B4-BE49-F238E27FC236}">
                <a16:creationId xmlns:a16="http://schemas.microsoft.com/office/drawing/2014/main" id="{15BB2099-3B23-6E41-B3D7-DD5DD12DA662}"/>
              </a:ext>
            </a:extLst>
          </p:cNvPr>
          <p:cNvSpPr/>
          <p:nvPr/>
        </p:nvSpPr>
        <p:spPr>
          <a:xfrm>
            <a:off x="838201" y="3515752"/>
            <a:ext cx="3390900" cy="923330"/>
          </a:xfrm>
          <a:prstGeom prst="rect">
            <a:avLst/>
          </a:prstGeom>
        </p:spPr>
        <p:txBody>
          <a:bodyPr wrap="square">
            <a:spAutoFit/>
          </a:bodyPr>
          <a:lstStyle/>
          <a:p>
            <a:r>
              <a:rPr kumimoji="1" lang="vi-VN" altLang="ja-JP" b="0" dirty="0"/>
              <a:t>Giới thiệu mạng Nơ-ron thế hệ thứ năm, đi kèm với cái tên “Trí tuệ nhân tạo” (AI)</a:t>
            </a:r>
            <a:endParaRPr kumimoji="1" lang="ja-JP" altLang="en-US" b="0"/>
          </a:p>
        </p:txBody>
      </p:sp>
      <p:cxnSp>
        <p:nvCxnSpPr>
          <p:cNvPr id="7" name="直線コネクタ 6">
            <a:extLst>
              <a:ext uri="{FF2B5EF4-FFF2-40B4-BE49-F238E27FC236}">
                <a16:creationId xmlns:a16="http://schemas.microsoft.com/office/drawing/2014/main" id="{AA9C9DF2-B557-0444-8E7B-534C9B49EBC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テキスト ボックス 8">
            <a:extLst>
              <a:ext uri="{FF2B5EF4-FFF2-40B4-BE49-F238E27FC236}">
                <a16:creationId xmlns:a16="http://schemas.microsoft.com/office/drawing/2014/main" id="{5178A267-91EF-154E-B546-CA40F27FBB82}"/>
              </a:ext>
            </a:extLst>
          </p:cNvPr>
          <p:cNvSpPr txBox="1"/>
          <p:nvPr/>
        </p:nvSpPr>
        <p:spPr>
          <a:xfrm>
            <a:off x="4972050" y="4686300"/>
            <a:ext cx="3674385" cy="415498"/>
          </a:xfrm>
          <a:prstGeom prst="rect">
            <a:avLst/>
          </a:prstGeom>
          <a:noFill/>
        </p:spPr>
        <p:txBody>
          <a:bodyPr wrap="square" rtlCol="0">
            <a:spAutoFit/>
          </a:bodyPr>
          <a:lstStyle/>
          <a:p>
            <a:pPr algn="r"/>
            <a:r>
              <a:rPr kumimoji="1" lang="vi-VN" altLang="ja-JP" sz="1050" b="0" dirty="0"/>
              <a:t>T. Moto-Oka and H. S. Stone, Computer Science, 1984</a:t>
            </a:r>
          </a:p>
          <a:p>
            <a:pPr algn="r"/>
            <a:endParaRPr kumimoji="1" lang="ja-JP" altLang="en-US" sz="1050" b="0"/>
          </a:p>
        </p:txBody>
      </p:sp>
    </p:spTree>
    <p:extLst>
      <p:ext uri="{BB962C8B-B14F-4D97-AF65-F5344CB8AC3E}">
        <p14:creationId xmlns:p14="http://schemas.microsoft.com/office/powerpoint/2010/main" val="326906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DE775B69-D9EB-D740-912C-E674B7092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1" y="2271549"/>
            <a:ext cx="2259806" cy="225980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1985</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0B81B7AE-C427-AF4E-B061-16FA04F47211}"/>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Viện Vật Lý </a:t>
            </a:r>
            <a:r>
              <a:rPr kumimoji="1" lang="vi-VN" altLang="ja-JP" sz="2100" dirty="0"/>
              <a:t>HOA KỲ</a:t>
            </a:r>
            <a:endParaRPr kumimoji="1" lang="vi-VN" altLang="ja-JP" dirty="0"/>
          </a:p>
        </p:txBody>
      </p:sp>
      <p:sp>
        <p:nvSpPr>
          <p:cNvPr id="6" name="正方形/長方形 5">
            <a:extLst>
              <a:ext uri="{FF2B5EF4-FFF2-40B4-BE49-F238E27FC236}">
                <a16:creationId xmlns:a16="http://schemas.microsoft.com/office/drawing/2014/main" id="{9BEE187C-2711-954C-8565-2929ECA17B97}"/>
              </a:ext>
            </a:extLst>
          </p:cNvPr>
          <p:cNvSpPr/>
          <p:nvPr/>
        </p:nvSpPr>
        <p:spPr>
          <a:xfrm>
            <a:off x="838201" y="3515752"/>
            <a:ext cx="3390900" cy="646331"/>
          </a:xfrm>
          <a:prstGeom prst="rect">
            <a:avLst/>
          </a:prstGeom>
        </p:spPr>
        <p:txBody>
          <a:bodyPr wrap="square">
            <a:spAutoFit/>
          </a:bodyPr>
          <a:lstStyle/>
          <a:p>
            <a:r>
              <a:rPr kumimoji="1" lang="vi-VN" altLang="ja-JP" b="0" dirty="0"/>
              <a:t>Tổ chức hội nghị thường niên Neural Networks for Computing</a:t>
            </a:r>
            <a:endParaRPr kumimoji="1" lang="ja-JP" altLang="en-US" b="0"/>
          </a:p>
        </p:txBody>
      </p:sp>
      <p:cxnSp>
        <p:nvCxnSpPr>
          <p:cNvPr id="7" name="直線コネクタ 6">
            <a:extLst>
              <a:ext uri="{FF2B5EF4-FFF2-40B4-BE49-F238E27FC236}">
                <a16:creationId xmlns:a16="http://schemas.microsoft.com/office/drawing/2014/main" id="{ED7ADCDB-CA5B-7948-98F7-436656C42570}"/>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235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1986</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5A648C5C-8FB2-B24A-9933-7186A98334D3}"/>
              </a:ext>
            </a:extLst>
          </p:cNvPr>
          <p:cNvSpPr txBox="1"/>
          <p:nvPr/>
        </p:nvSpPr>
        <p:spPr>
          <a:xfrm>
            <a:off x="228600" y="2857500"/>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D4113988-E0A0-1C49-BF64-C6694784173D}"/>
              </a:ext>
            </a:extLst>
          </p:cNvPr>
          <p:cNvSpPr/>
          <p:nvPr/>
        </p:nvSpPr>
        <p:spPr>
          <a:xfrm>
            <a:off x="838201" y="3515752"/>
            <a:ext cx="3390900" cy="1200329"/>
          </a:xfrm>
          <a:prstGeom prst="rect">
            <a:avLst/>
          </a:prstGeom>
        </p:spPr>
        <p:txBody>
          <a:bodyPr wrap="square">
            <a:spAutoFit/>
          </a:bodyPr>
          <a:lstStyle/>
          <a:p>
            <a:r>
              <a:rPr kumimoji="1" lang="vi-VN" altLang="ja-JP" b="0" dirty="0"/>
              <a:t>Công bố bài báo về Back Propagration, châm ngòi cho sự bùng nổ trở lại của mạng Nơ-ron</a:t>
            </a:r>
            <a:endParaRPr kumimoji="1" lang="ja-JP" altLang="en-US" b="0"/>
          </a:p>
        </p:txBody>
      </p:sp>
      <p:cxnSp>
        <p:nvCxnSpPr>
          <p:cNvPr id="7" name="直線コネクタ 6">
            <a:extLst>
              <a:ext uri="{FF2B5EF4-FFF2-40B4-BE49-F238E27FC236}">
                <a16:creationId xmlns:a16="http://schemas.microsoft.com/office/drawing/2014/main" id="{1BFC35AA-A94F-C84B-A35E-AA22E50C9FCE}"/>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EC373216-C6DD-7045-8312-F6A545FEA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004" y="2683997"/>
            <a:ext cx="3347840" cy="1885950"/>
          </a:xfrm>
          <a:prstGeom prst="rect">
            <a:avLst/>
          </a:prstGeom>
        </p:spPr>
      </p:pic>
      <p:pic>
        <p:nvPicPr>
          <p:cNvPr id="8" name="コンテンツ プレースホルダー 7">
            <a:extLst>
              <a:ext uri="{FF2B5EF4-FFF2-40B4-BE49-F238E27FC236}">
                <a16:creationId xmlns:a16="http://schemas.microsoft.com/office/drawing/2014/main" id="{DB6AC54D-B581-2D4F-A1DF-67CA3ABD3C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29451" y="1885951"/>
            <a:ext cx="1341998" cy="134199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D14BC9EC-BE93-E440-B0CF-1816870C0FD5}"/>
              </a:ext>
            </a:extLst>
          </p:cNvPr>
          <p:cNvSpPr txBox="1"/>
          <p:nvPr/>
        </p:nvSpPr>
        <p:spPr>
          <a:xfrm>
            <a:off x="5772150" y="4569946"/>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116499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0B275CEE-CE0F-C649-B5AA-17589BC0E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1" y="2413366"/>
            <a:ext cx="2285999" cy="2204772"/>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1989</a:t>
            </a:r>
          </a:p>
        </p:txBody>
      </p:sp>
      <p:sp>
        <p:nvSpPr>
          <p:cNvPr id="5" name="テキスト ボックス 4">
            <a:extLst>
              <a:ext uri="{FF2B5EF4-FFF2-40B4-BE49-F238E27FC236}">
                <a16:creationId xmlns:a16="http://schemas.microsoft.com/office/drawing/2014/main" id="{32B5B566-D774-B44D-B6C0-357648AA4B99}"/>
              </a:ext>
            </a:extLst>
          </p:cNvPr>
          <p:cNvSpPr txBox="1"/>
          <p:nvPr/>
        </p:nvSpPr>
        <p:spPr>
          <a:xfrm>
            <a:off x="685800" y="2857500"/>
            <a:ext cx="38290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5B69C2F5-FCFC-A24E-B62E-5E17AC1C570C}"/>
              </a:ext>
            </a:extLst>
          </p:cNvPr>
          <p:cNvSpPr/>
          <p:nvPr/>
        </p:nvSpPr>
        <p:spPr>
          <a:xfrm>
            <a:off x="838201" y="3515752"/>
            <a:ext cx="3390900" cy="1754326"/>
          </a:xfrm>
          <a:prstGeom prst="rect">
            <a:avLst/>
          </a:prstGeom>
        </p:spPr>
        <p:txBody>
          <a:bodyPr wrap="square">
            <a:spAutoFit/>
          </a:bodyPr>
          <a:lstStyle/>
          <a:p>
            <a:r>
              <a:rPr kumimoji="1" lang="vi-VN" altLang="ja-JP" b="0" dirty="0"/>
              <a:t>Đột phá tiếp theo với mạng nơ ron Tích Chập (Convolutional neuron networks). Sau này trở thành nền tảng quan trọng trong các hệ thống Computer Vision.</a:t>
            </a:r>
            <a:endParaRPr kumimoji="1" lang="ja-JP" altLang="en-US" b="0"/>
          </a:p>
        </p:txBody>
      </p:sp>
      <p:cxnSp>
        <p:nvCxnSpPr>
          <p:cNvPr id="7" name="直線コネクタ 6">
            <a:extLst>
              <a:ext uri="{FF2B5EF4-FFF2-40B4-BE49-F238E27FC236}">
                <a16:creationId xmlns:a16="http://schemas.microsoft.com/office/drawing/2014/main" id="{8C431694-192F-394B-84E6-CC1DCBAD3B3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図 10">
            <a:extLst>
              <a:ext uri="{FF2B5EF4-FFF2-40B4-BE49-F238E27FC236}">
                <a16:creationId xmlns:a16="http://schemas.microsoft.com/office/drawing/2014/main" id="{1C50D356-D24B-184C-8F9F-6E81B38B7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2514600"/>
            <a:ext cx="1790700" cy="1790700"/>
          </a:xfrm>
          <a:prstGeom prst="rect">
            <a:avLst/>
          </a:prstGeom>
        </p:spPr>
      </p:pic>
      <p:sp>
        <p:nvSpPr>
          <p:cNvPr id="12" name="テキスト ボックス 11">
            <a:extLst>
              <a:ext uri="{FF2B5EF4-FFF2-40B4-BE49-F238E27FC236}">
                <a16:creationId xmlns:a16="http://schemas.microsoft.com/office/drawing/2014/main" id="{16664220-D65D-8B43-8160-37FEA4E8A88A}"/>
              </a:ext>
            </a:extLst>
          </p:cNvPr>
          <p:cNvSpPr txBox="1"/>
          <p:nvPr/>
        </p:nvSpPr>
        <p:spPr>
          <a:xfrm>
            <a:off x="4057650" y="4554849"/>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87419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r>
              <a:rPr kumimoji="1" lang="en-US" altLang="ja-JP" b="0" dirty="0"/>
              <a:t>1.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là</a:t>
            </a:r>
            <a:r>
              <a:rPr kumimoji="1" lang="en-US" altLang="ja-JP" b="0" dirty="0"/>
              <a:t> </a:t>
            </a:r>
            <a:r>
              <a:rPr kumimoji="1" lang="en-US" altLang="ja-JP" b="0" dirty="0" err="1"/>
              <a:t>gì</a:t>
            </a:r>
            <a:r>
              <a:rPr kumimoji="1" lang="en-US" altLang="ja-JP" b="0" dirty="0"/>
              <a:t> ?</a:t>
            </a:r>
            <a:br>
              <a:rPr kumimoji="1" lang="en-US" altLang="ja-JP" b="0" dirty="0"/>
            </a:br>
            <a:br>
              <a:rPr kumimoji="1" lang="en-US" altLang="ja-JP" b="0" dirty="0"/>
            </a:br>
            <a:r>
              <a:rPr kumimoji="1" lang="en-US" altLang="ja-JP" b="0" dirty="0"/>
              <a:t>2. </a:t>
            </a:r>
            <a:r>
              <a:rPr kumimoji="1" lang="en-US" altLang="ja-JP" b="0" dirty="0" err="1"/>
              <a:t>Mình</a:t>
            </a:r>
            <a:r>
              <a:rPr kumimoji="1" lang="en-US" altLang="ja-JP" b="0" dirty="0"/>
              <a:t> </a:t>
            </a:r>
            <a:r>
              <a:rPr kumimoji="1" lang="en-US" altLang="ja-JP" b="0" dirty="0" err="1"/>
              <a:t>không</a:t>
            </a:r>
            <a:r>
              <a:rPr kumimoji="1" lang="en-US" altLang="ja-JP" b="0" dirty="0"/>
              <a:t> </a:t>
            </a:r>
            <a:r>
              <a:rPr kumimoji="1" lang="en-US" altLang="ja-JP" b="0" dirty="0" err="1"/>
              <a:t>phải</a:t>
            </a:r>
            <a:r>
              <a:rPr kumimoji="1" lang="en-US" altLang="ja-JP" b="0" dirty="0"/>
              <a:t> </a:t>
            </a:r>
            <a:r>
              <a:rPr kumimoji="1" lang="en-US" altLang="ja-JP" b="0" dirty="0" err="1"/>
              <a:t>là</a:t>
            </a:r>
            <a:r>
              <a:rPr kumimoji="1" lang="en-US" altLang="ja-JP" b="0" dirty="0"/>
              <a:t> </a:t>
            </a:r>
            <a:r>
              <a:rPr kumimoji="1" lang="en-US" altLang="ja-JP" b="0" dirty="0" err="1"/>
              <a:t>kỹ</a:t>
            </a:r>
            <a:r>
              <a:rPr kumimoji="1" lang="en-US" altLang="ja-JP" b="0" dirty="0"/>
              <a:t> </a:t>
            </a:r>
            <a:r>
              <a:rPr kumimoji="1" lang="en-US" altLang="ja-JP" b="0" dirty="0" err="1"/>
              <a:t>sư</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thì</a:t>
            </a:r>
            <a:r>
              <a:rPr kumimoji="1" lang="en-US" altLang="ja-JP" b="0" dirty="0"/>
              <a:t> </a:t>
            </a:r>
            <a:r>
              <a:rPr kumimoji="1" lang="en-US" altLang="ja-JP" b="0" dirty="0" err="1"/>
              <a:t>mình</a:t>
            </a:r>
            <a:r>
              <a:rPr kumimoji="1" lang="en-US" altLang="ja-JP" b="0" dirty="0"/>
              <a:t> </a:t>
            </a:r>
            <a:r>
              <a:rPr kumimoji="1" lang="en-US" altLang="ja-JP" b="0" dirty="0" err="1"/>
              <a:t>liệu</a:t>
            </a:r>
            <a:r>
              <a:rPr kumimoji="1" lang="en-US" altLang="ja-JP" b="0" dirty="0"/>
              <a:t> </a:t>
            </a:r>
            <a:r>
              <a:rPr kumimoji="1" lang="en-US" altLang="ja-JP" b="0" dirty="0" err="1"/>
              <a:t>có</a:t>
            </a:r>
            <a:r>
              <a:rPr kumimoji="1" lang="en-US" altLang="ja-JP" b="0" dirty="0"/>
              <a:t> </a:t>
            </a:r>
            <a:r>
              <a:rPr kumimoji="1" lang="en-US" altLang="ja-JP" b="0" dirty="0" err="1"/>
              <a:t>cần</a:t>
            </a:r>
            <a:r>
              <a:rPr kumimoji="1" lang="en-US" altLang="ja-JP" b="0" dirty="0"/>
              <a:t> </a:t>
            </a:r>
            <a:r>
              <a:rPr kumimoji="1" lang="en-US" altLang="ja-JP" b="0" dirty="0" err="1"/>
              <a:t>biết</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không</a:t>
            </a:r>
            <a:r>
              <a:rPr kumimoji="1" lang="en-US" altLang="ja-JP" b="0" dirty="0"/>
              <a:t>?</a:t>
            </a:r>
            <a:br>
              <a:rPr kumimoji="1" lang="en-US" altLang="ja-JP" b="0" dirty="0"/>
            </a:br>
            <a:br>
              <a:rPr kumimoji="1" lang="en-US" altLang="ja-JP" b="0" dirty="0"/>
            </a:br>
            <a:r>
              <a:rPr kumimoji="1" lang="en-US" altLang="ja-JP" b="0" dirty="0"/>
              <a:t>3. </a:t>
            </a:r>
            <a:r>
              <a:rPr kumimoji="1" lang="en-US" altLang="ja-JP" b="0" dirty="0" err="1"/>
              <a:t>Mình</a:t>
            </a:r>
            <a:r>
              <a:rPr kumimoji="1" lang="en-US" altLang="ja-JP" b="0" dirty="0"/>
              <a:t> </a:t>
            </a:r>
            <a:r>
              <a:rPr kumimoji="1" lang="en-US" altLang="ja-JP" b="0" dirty="0" err="1"/>
              <a:t>có</a:t>
            </a:r>
            <a:r>
              <a:rPr kumimoji="1" lang="en-US" altLang="ja-JP" b="0" dirty="0"/>
              <a:t> </a:t>
            </a:r>
            <a:r>
              <a:rPr kumimoji="1" lang="en-US" altLang="ja-JP" b="0" dirty="0" err="1"/>
              <a:t>thể</a:t>
            </a:r>
            <a:r>
              <a:rPr kumimoji="1" lang="en-US" altLang="ja-JP" b="0" dirty="0"/>
              <a:t> </a:t>
            </a:r>
            <a:r>
              <a:rPr kumimoji="1" lang="en-US" altLang="ja-JP" b="0" dirty="0" err="1"/>
              <a:t>ứng</a:t>
            </a:r>
            <a:r>
              <a:rPr kumimoji="1" lang="en-US" altLang="ja-JP" b="0" dirty="0"/>
              <a:t> </a:t>
            </a:r>
            <a:r>
              <a:rPr kumimoji="1" lang="en-US" altLang="ja-JP" b="0" dirty="0" err="1"/>
              <a:t>dụng</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như</a:t>
            </a:r>
            <a:r>
              <a:rPr kumimoji="1" lang="en-US" altLang="ja-JP" b="0" dirty="0"/>
              <a:t> </a:t>
            </a:r>
            <a:r>
              <a:rPr kumimoji="1" lang="en-US" altLang="ja-JP" b="0" dirty="0" err="1"/>
              <a:t>thế</a:t>
            </a:r>
            <a:r>
              <a:rPr kumimoji="1" lang="en-US" altLang="ja-JP" b="0" dirty="0"/>
              <a:t> </a:t>
            </a:r>
            <a:r>
              <a:rPr kumimoji="1" lang="en-US" altLang="ja-JP" b="0" dirty="0" err="1"/>
              <a:t>nào</a:t>
            </a:r>
            <a:r>
              <a:rPr kumimoji="1" lang="en-US" altLang="ja-JP" b="0" dirty="0"/>
              <a:t> </a:t>
            </a:r>
            <a:r>
              <a:rPr kumimoji="1" lang="en-US" altLang="ja-JP" b="0" dirty="0" err="1"/>
              <a:t>để</a:t>
            </a:r>
            <a:r>
              <a:rPr kumimoji="1" lang="en-US" altLang="ja-JP" b="0" dirty="0"/>
              <a:t> </a:t>
            </a:r>
            <a:r>
              <a:rPr kumimoji="1" lang="en-US" altLang="ja-JP" b="0" dirty="0" err="1"/>
              <a:t>giúp</a:t>
            </a:r>
            <a:r>
              <a:rPr kumimoji="1" lang="en-US" altLang="ja-JP" b="0" dirty="0"/>
              <a:t> </a:t>
            </a:r>
            <a:r>
              <a:rPr kumimoji="1" lang="en-US" altLang="ja-JP" b="0" dirty="0" err="1"/>
              <a:t>ích</a:t>
            </a:r>
            <a:r>
              <a:rPr kumimoji="1" lang="en-US" altLang="ja-JP" b="0" dirty="0"/>
              <a:t> </a:t>
            </a:r>
            <a:r>
              <a:rPr kumimoji="1" lang="en-US" altLang="ja-JP" b="0" dirty="0" err="1"/>
              <a:t>hơn</a:t>
            </a:r>
            <a:r>
              <a:rPr kumimoji="1" lang="en-US" altLang="ja-JP" b="0" dirty="0"/>
              <a:t> </a:t>
            </a:r>
            <a:r>
              <a:rPr kumimoji="1" lang="en-US" altLang="ja-JP" b="0" dirty="0" err="1"/>
              <a:t>cho</a:t>
            </a:r>
            <a:r>
              <a:rPr kumimoji="1" lang="en-US" altLang="ja-JP" b="0" dirty="0"/>
              <a:t> </a:t>
            </a:r>
            <a:r>
              <a:rPr kumimoji="1" lang="en-US" altLang="ja-JP" b="0" dirty="0" err="1"/>
              <a:t>cuộc</a:t>
            </a:r>
            <a:r>
              <a:rPr kumimoji="1" lang="en-US" altLang="ja-JP" b="0" dirty="0"/>
              <a:t> </a:t>
            </a:r>
            <a:r>
              <a:rPr kumimoji="1" lang="en-US" altLang="ja-JP" b="0" dirty="0" err="1"/>
              <a:t>sống</a:t>
            </a:r>
            <a:r>
              <a:rPr kumimoji="1" lang="en-US" altLang="ja-JP" b="0" dirty="0"/>
              <a:t>, </a:t>
            </a:r>
            <a:r>
              <a:rPr kumimoji="1" lang="en-US" altLang="ja-JP" b="0" dirty="0" err="1"/>
              <a:t>tăng</a:t>
            </a:r>
            <a:r>
              <a:rPr kumimoji="1" lang="en-US" altLang="ja-JP" b="0" dirty="0"/>
              <a:t> </a:t>
            </a:r>
            <a:r>
              <a:rPr kumimoji="1" lang="en-US" altLang="ja-JP" b="0" dirty="0" err="1"/>
              <a:t>thu</a:t>
            </a:r>
            <a:r>
              <a:rPr kumimoji="1" lang="en-US" altLang="ja-JP" b="0" dirty="0"/>
              <a:t> </a:t>
            </a:r>
            <a:r>
              <a:rPr kumimoji="1" lang="en-US" altLang="ja-JP" b="0" dirty="0" err="1"/>
              <a:t>nhập</a:t>
            </a:r>
            <a:r>
              <a:rPr kumimoji="1" lang="en-US" altLang="ja-JP" b="0" dirty="0"/>
              <a:t> </a:t>
            </a:r>
            <a:r>
              <a:rPr kumimoji="1" lang="en-US" altLang="ja-JP" b="0" dirty="0" err="1"/>
              <a:t>với</a:t>
            </a:r>
            <a:r>
              <a:rPr kumimoji="1" lang="en-US" altLang="ja-JP" b="0" dirty="0"/>
              <a:t> </a:t>
            </a:r>
            <a:r>
              <a:rPr kumimoji="1" lang="en-US" altLang="ja-JP" b="0" dirty="0" err="1"/>
              <a:t>tư</a:t>
            </a:r>
            <a:r>
              <a:rPr kumimoji="1" lang="en-US" altLang="ja-JP" b="0" dirty="0"/>
              <a:t> </a:t>
            </a:r>
            <a:r>
              <a:rPr kumimoji="1" lang="en-US" altLang="ja-JP" b="0" dirty="0" err="1"/>
              <a:t>cách</a:t>
            </a:r>
            <a:r>
              <a:rPr kumimoji="1" lang="en-US" altLang="ja-JP" b="0" dirty="0"/>
              <a:t> </a:t>
            </a:r>
            <a:r>
              <a:rPr kumimoji="1" lang="en-US" altLang="ja-JP" b="0" dirty="0" err="1"/>
              <a:t>là</a:t>
            </a:r>
            <a:r>
              <a:rPr kumimoji="1" lang="en-US" altLang="ja-JP" b="0" dirty="0"/>
              <a:t> 1 </a:t>
            </a:r>
            <a:r>
              <a:rPr kumimoji="1" lang="en-US" altLang="ja-JP" b="0" dirty="0" err="1"/>
              <a:t>người</a:t>
            </a:r>
            <a:r>
              <a:rPr kumimoji="1" lang="en-US" altLang="ja-JP" b="0" dirty="0"/>
              <a:t> </a:t>
            </a:r>
            <a:r>
              <a:rPr kumimoji="1" lang="en-US" altLang="ja-JP" b="0" dirty="0" err="1"/>
              <a:t>đi</a:t>
            </a:r>
            <a:r>
              <a:rPr kumimoji="1" lang="en-US" altLang="ja-JP" b="0" dirty="0"/>
              <a:t> </a:t>
            </a:r>
            <a:r>
              <a:rPr kumimoji="1" lang="en-US" altLang="ja-JP" b="0" dirty="0" err="1"/>
              <a:t>làm</a:t>
            </a:r>
            <a:r>
              <a:rPr kumimoji="1" lang="en-US" altLang="ja-JP" b="0" dirty="0"/>
              <a:t>.</a:t>
            </a:r>
            <a:br>
              <a:rPr kumimoji="1" lang="en-US" altLang="ja-JP" dirty="0"/>
            </a:br>
            <a:br>
              <a:rPr kumimoji="1" lang="en-US" altLang="ja-JP" dirty="0"/>
            </a:br>
            <a:endParaRPr kumimoji="1" lang="ja-JP" altLang="en-US" dirty="0"/>
          </a:p>
        </p:txBody>
      </p:sp>
    </p:spTree>
    <p:extLst>
      <p:ext uri="{BB962C8B-B14F-4D97-AF65-F5344CB8AC3E}">
        <p14:creationId xmlns:p14="http://schemas.microsoft.com/office/powerpoint/2010/main" val="357274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FBF978F4-E41D-9547-9FAB-C939A91175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767263"/>
            <a:ext cx="3600450" cy="1894974"/>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1997</a:t>
            </a:r>
          </a:p>
        </p:txBody>
      </p:sp>
      <p:sp>
        <p:nvSpPr>
          <p:cNvPr id="8" name="テキスト ボックス 7">
            <a:extLst>
              <a:ext uri="{FF2B5EF4-FFF2-40B4-BE49-F238E27FC236}">
                <a16:creationId xmlns:a16="http://schemas.microsoft.com/office/drawing/2014/main" id="{1DEE9D30-1447-2A47-BA1E-473CE049292D}"/>
              </a:ext>
            </a:extLst>
          </p:cNvPr>
          <p:cNvSpPr txBox="1"/>
          <p:nvPr/>
        </p:nvSpPr>
        <p:spPr>
          <a:xfrm>
            <a:off x="838200" y="2686051"/>
            <a:ext cx="4337398" cy="1015663"/>
          </a:xfrm>
          <a:prstGeom prst="rect">
            <a:avLst/>
          </a:prstGeom>
          <a:noFill/>
        </p:spPr>
        <p:txBody>
          <a:bodyPr wrap="square" rtlCol="0">
            <a:spAutoFit/>
          </a:bodyPr>
          <a:lstStyle/>
          <a:p>
            <a:r>
              <a:rPr kumimoji="1" lang="vi-VN" altLang="ja-JP" b="0" dirty="0"/>
              <a:t>Computer Scientist </a:t>
            </a:r>
            <a:r>
              <a:rPr lang="en" altLang="ja-JP" sz="2100" dirty="0" err="1"/>
              <a:t>Schmidhuber</a:t>
            </a:r>
            <a:endParaRPr kumimoji="1" lang="vi-VN" altLang="ja-JP" dirty="0"/>
          </a:p>
          <a:p>
            <a:r>
              <a:rPr kumimoji="1" lang="vi-VN" altLang="ja-JP" b="0" dirty="0"/>
              <a:t>&amp;</a:t>
            </a:r>
          </a:p>
          <a:p>
            <a:r>
              <a:rPr kumimoji="1" lang="vi-VN" altLang="ja-JP" b="0" dirty="0"/>
              <a:t>Computer Scientist </a:t>
            </a:r>
            <a:r>
              <a:rPr lang="en" altLang="ja-JP" sz="2100" dirty="0" err="1"/>
              <a:t>Hochreiter</a:t>
            </a:r>
            <a:endParaRPr kumimoji="1" lang="vi-VN" altLang="ja-JP" dirty="0"/>
          </a:p>
        </p:txBody>
      </p:sp>
      <p:sp>
        <p:nvSpPr>
          <p:cNvPr id="9" name="正方形/長方形 8">
            <a:extLst>
              <a:ext uri="{FF2B5EF4-FFF2-40B4-BE49-F238E27FC236}">
                <a16:creationId xmlns:a16="http://schemas.microsoft.com/office/drawing/2014/main" id="{F5E55080-E271-734E-A956-1471141F48C8}"/>
              </a:ext>
            </a:extLst>
          </p:cNvPr>
          <p:cNvSpPr/>
          <p:nvPr/>
        </p:nvSpPr>
        <p:spPr>
          <a:xfrm>
            <a:off x="838201" y="3829050"/>
            <a:ext cx="3390900" cy="1477328"/>
          </a:xfrm>
          <a:prstGeom prst="rect">
            <a:avLst/>
          </a:prstGeom>
        </p:spPr>
        <p:txBody>
          <a:bodyPr wrap="square">
            <a:spAutoFit/>
          </a:bodyPr>
          <a:lstStyle/>
          <a:p>
            <a:r>
              <a:rPr kumimoji="1" lang="vi-VN" altLang="ja-JP" b="0" dirty="0"/>
              <a:t>Giới thiệu mạng nơ ron Long Short-Term Memory. Đây là một mạng nơ-ron rất phổ biến trong lĩnh vực xử lý ngôn ngữ, âm thanh,... sau này.</a:t>
            </a:r>
            <a:endParaRPr kumimoji="1" lang="ja-JP" altLang="en-US" b="0"/>
          </a:p>
        </p:txBody>
      </p:sp>
      <p:cxnSp>
        <p:nvCxnSpPr>
          <p:cNvPr id="10" name="直線コネクタ 9">
            <a:extLst>
              <a:ext uri="{FF2B5EF4-FFF2-40B4-BE49-F238E27FC236}">
                <a16:creationId xmlns:a16="http://schemas.microsoft.com/office/drawing/2014/main" id="{2803EE96-9406-524A-9BC7-231CE135FB0B}"/>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テキスト ボックス 10">
            <a:extLst>
              <a:ext uri="{FF2B5EF4-FFF2-40B4-BE49-F238E27FC236}">
                <a16:creationId xmlns:a16="http://schemas.microsoft.com/office/drawing/2014/main" id="{D6A97368-01EE-A241-B49D-6E764AD6DA03}"/>
              </a:ext>
            </a:extLst>
          </p:cNvPr>
          <p:cNvSpPr txBox="1"/>
          <p:nvPr/>
        </p:nvSpPr>
        <p:spPr>
          <a:xfrm>
            <a:off x="5752272" y="4686300"/>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98400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21449A22-3F2F-694B-A290-6EE984873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057400"/>
            <a:ext cx="2955299" cy="268225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1998</a:t>
            </a:r>
          </a:p>
        </p:txBody>
      </p:sp>
      <p:sp>
        <p:nvSpPr>
          <p:cNvPr id="5" name="テキスト ボックス 4">
            <a:extLst>
              <a:ext uri="{FF2B5EF4-FFF2-40B4-BE49-F238E27FC236}">
                <a16:creationId xmlns:a16="http://schemas.microsoft.com/office/drawing/2014/main" id="{977EF052-7895-D444-A73B-08AAE2F8F5EB}"/>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253B57BB-428F-914A-93C0-4162C88A93EC}"/>
              </a:ext>
            </a:extLst>
          </p:cNvPr>
          <p:cNvSpPr/>
          <p:nvPr/>
        </p:nvSpPr>
        <p:spPr>
          <a:xfrm>
            <a:off x="838201" y="3515752"/>
            <a:ext cx="3390900" cy="1200329"/>
          </a:xfrm>
          <a:prstGeom prst="rect">
            <a:avLst/>
          </a:prstGeom>
        </p:spPr>
        <p:txBody>
          <a:bodyPr wrap="square">
            <a:spAutoFit/>
          </a:bodyPr>
          <a:lstStyle/>
          <a:p>
            <a:r>
              <a:rPr kumimoji="1" lang="vi-VN" altLang="ja-JP" b="0" dirty="0"/>
              <a:t>Công bố công trình về gradient descent, một thuật toán tối ưu quan trọng trong Deep Learning và AI.</a:t>
            </a:r>
          </a:p>
        </p:txBody>
      </p:sp>
      <p:cxnSp>
        <p:nvCxnSpPr>
          <p:cNvPr id="7" name="直線コネクタ 6">
            <a:extLst>
              <a:ext uri="{FF2B5EF4-FFF2-40B4-BE49-F238E27FC236}">
                <a16:creationId xmlns:a16="http://schemas.microsoft.com/office/drawing/2014/main" id="{E633A655-0093-E64E-AF10-CD05D4D7CD11}"/>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テキスト ボックス 7">
            <a:extLst>
              <a:ext uri="{FF2B5EF4-FFF2-40B4-BE49-F238E27FC236}">
                <a16:creationId xmlns:a16="http://schemas.microsoft.com/office/drawing/2014/main" id="{974F1323-AB60-7344-BE96-722619B38CA6}"/>
              </a:ext>
            </a:extLst>
          </p:cNvPr>
          <p:cNvSpPr txBox="1"/>
          <p:nvPr/>
        </p:nvSpPr>
        <p:spPr>
          <a:xfrm>
            <a:off x="5469899" y="4764594"/>
            <a:ext cx="2400300" cy="415498"/>
          </a:xfrm>
          <a:prstGeom prst="rect">
            <a:avLst/>
          </a:prstGeom>
          <a:noFill/>
        </p:spPr>
        <p:txBody>
          <a:bodyPr wrap="square" rtlCol="0">
            <a:spAutoFit/>
          </a:bodyPr>
          <a:lstStyle/>
          <a:p>
            <a:pPr algn="r"/>
            <a:r>
              <a:rPr kumimoji="1" lang="vi-VN" altLang="ja-JP" sz="1050" b="0" dirty="0"/>
              <a:t>Credit: mi-academy</a:t>
            </a:r>
          </a:p>
          <a:p>
            <a:pPr algn="r"/>
            <a:endParaRPr kumimoji="1" lang="ja-JP" altLang="en-US" sz="1050" b="0"/>
          </a:p>
        </p:txBody>
      </p:sp>
    </p:spTree>
    <p:extLst>
      <p:ext uri="{BB962C8B-B14F-4D97-AF65-F5344CB8AC3E}">
        <p14:creationId xmlns:p14="http://schemas.microsoft.com/office/powerpoint/2010/main" val="303303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F0CB85B-18A6-DA49-86AE-82B012423A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4" t="23530" r="1891"/>
          <a:stretch/>
        </p:blipFill>
        <p:spPr>
          <a:xfrm>
            <a:off x="3943350" y="2420739"/>
            <a:ext cx="5029200" cy="2265562"/>
          </a:xfrm>
          <a:prstGeom prst="rect">
            <a:avLst/>
          </a:prstGeom>
        </p:spPr>
      </p:pic>
      <p:pic>
        <p:nvPicPr>
          <p:cNvPr id="8" name="コンテンツ プレースホルダー 7">
            <a:extLst>
              <a:ext uri="{FF2B5EF4-FFF2-40B4-BE49-F238E27FC236}">
                <a16:creationId xmlns:a16="http://schemas.microsoft.com/office/drawing/2014/main" id="{C5295E69-D0E2-654C-88E8-F92B3BD9859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7706" y="1771650"/>
            <a:ext cx="1904586" cy="1221213"/>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2k ~</a:t>
            </a:r>
          </a:p>
        </p:txBody>
      </p:sp>
      <p:sp>
        <p:nvSpPr>
          <p:cNvPr id="5" name="テキスト ボックス 4">
            <a:extLst>
              <a:ext uri="{FF2B5EF4-FFF2-40B4-BE49-F238E27FC236}">
                <a16:creationId xmlns:a16="http://schemas.microsoft.com/office/drawing/2014/main" id="{7C84DAC0-ECFF-3443-8AE8-9ABEF4B18B63}"/>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Các anh em </a:t>
            </a:r>
            <a:r>
              <a:rPr lang="en" altLang="ja-JP" sz="2100" dirty="0"/>
              <a:t>GAME THỦ</a:t>
            </a:r>
            <a:endParaRPr kumimoji="1" lang="vi-VN" altLang="ja-JP" dirty="0"/>
          </a:p>
        </p:txBody>
      </p:sp>
      <p:sp>
        <p:nvSpPr>
          <p:cNvPr id="6" name="正方形/長方形 5">
            <a:extLst>
              <a:ext uri="{FF2B5EF4-FFF2-40B4-BE49-F238E27FC236}">
                <a16:creationId xmlns:a16="http://schemas.microsoft.com/office/drawing/2014/main" id="{884816C2-9231-2E4A-9A23-5AF6D132C7E6}"/>
              </a:ext>
            </a:extLst>
          </p:cNvPr>
          <p:cNvSpPr/>
          <p:nvPr/>
        </p:nvSpPr>
        <p:spPr>
          <a:xfrm>
            <a:off x="838201" y="3515752"/>
            <a:ext cx="3390900" cy="1477328"/>
          </a:xfrm>
          <a:prstGeom prst="rect">
            <a:avLst/>
          </a:prstGeom>
        </p:spPr>
        <p:txBody>
          <a:bodyPr wrap="square">
            <a:spAutoFit/>
          </a:bodyPr>
          <a:lstStyle/>
          <a:p>
            <a:r>
              <a:rPr kumimoji="1" lang="vi-VN" altLang="ja-JP" b="0" dirty="0"/>
              <a:t>Tạo ra nhu cầu về hệ thống tính toán song song siêu mạnh bằng GPU và kết nối Internet băng thông rộng. Hai nền tảng cho sự bùng nổ của AI về sau.</a:t>
            </a:r>
          </a:p>
        </p:txBody>
      </p:sp>
      <p:cxnSp>
        <p:nvCxnSpPr>
          <p:cNvPr id="7" name="直線コネクタ 6">
            <a:extLst>
              <a:ext uri="{FF2B5EF4-FFF2-40B4-BE49-F238E27FC236}">
                <a16:creationId xmlns:a16="http://schemas.microsoft.com/office/drawing/2014/main" id="{A37F7FFE-34A0-D244-BF43-EF62BF88A0F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625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2010</a:t>
            </a:r>
          </a:p>
        </p:txBody>
      </p:sp>
      <p:sp>
        <p:nvSpPr>
          <p:cNvPr id="5" name="テキスト ボックス 4">
            <a:extLst>
              <a:ext uri="{FF2B5EF4-FFF2-40B4-BE49-F238E27FC236}">
                <a16:creationId xmlns:a16="http://schemas.microsoft.com/office/drawing/2014/main" id="{99291F44-F606-1444-8B1A-AEB90B227AE8}"/>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nghiên cứu AI </a:t>
            </a:r>
            <a:r>
              <a:rPr lang="en" altLang="ja-JP" sz="2100" dirty="0"/>
              <a:t>Fei-Fei Li</a:t>
            </a:r>
            <a:endParaRPr kumimoji="1" lang="vi-VN" altLang="ja-JP" dirty="0"/>
          </a:p>
        </p:txBody>
      </p:sp>
      <p:sp>
        <p:nvSpPr>
          <p:cNvPr id="6" name="正方形/長方形 5">
            <a:extLst>
              <a:ext uri="{FF2B5EF4-FFF2-40B4-BE49-F238E27FC236}">
                <a16:creationId xmlns:a16="http://schemas.microsoft.com/office/drawing/2014/main" id="{D6ACD7DB-BC13-1C4E-ABE5-94422B516E54}"/>
              </a:ext>
            </a:extLst>
          </p:cNvPr>
          <p:cNvSpPr/>
          <p:nvPr/>
        </p:nvSpPr>
        <p:spPr>
          <a:xfrm>
            <a:off x="838201" y="3515752"/>
            <a:ext cx="3390900" cy="2031325"/>
          </a:xfrm>
          <a:prstGeom prst="rect">
            <a:avLst/>
          </a:prstGeom>
        </p:spPr>
        <p:txBody>
          <a:bodyPr wrap="square">
            <a:spAutoFit/>
          </a:bodyPr>
          <a:lstStyle/>
          <a:p>
            <a:r>
              <a:rPr kumimoji="1" lang="vi-VN" altLang="ja-JP" b="0" dirty="0"/>
              <a:t>Giới thiệu bộ dữ liệu lớn ImageNet với hơn 15 triệu bức ảnh, phân vào 22000 nhóm khác nhau, trở thành một thách thức thú vị cho nhiều nhóm nghiên cứu trên thế giới nhập cuộc</a:t>
            </a:r>
          </a:p>
        </p:txBody>
      </p:sp>
      <p:cxnSp>
        <p:nvCxnSpPr>
          <p:cNvPr id="7" name="直線コネクタ 6">
            <a:extLst>
              <a:ext uri="{FF2B5EF4-FFF2-40B4-BE49-F238E27FC236}">
                <a16:creationId xmlns:a16="http://schemas.microsoft.com/office/drawing/2014/main" id="{DB91DF71-4146-1644-9DE6-BC2C987B0EBD}"/>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コンテンツ プレースホルダー 7">
            <a:extLst>
              <a:ext uri="{FF2B5EF4-FFF2-40B4-BE49-F238E27FC236}">
                <a16:creationId xmlns:a16="http://schemas.microsoft.com/office/drawing/2014/main" id="{C4C89C17-6357-DC46-BCBF-AB6C517841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9360" y="2722120"/>
            <a:ext cx="3563090" cy="1964180"/>
          </a:xfrm>
        </p:spPr>
      </p:pic>
      <p:pic>
        <p:nvPicPr>
          <p:cNvPr id="9" name="図 8">
            <a:extLst>
              <a:ext uri="{FF2B5EF4-FFF2-40B4-BE49-F238E27FC236}">
                <a16:creationId xmlns:a16="http://schemas.microsoft.com/office/drawing/2014/main" id="{7195F2F5-C50A-7F46-9EDB-687339725C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3" b="25555"/>
          <a:stretch/>
        </p:blipFill>
        <p:spPr>
          <a:xfrm>
            <a:off x="6796497" y="1833995"/>
            <a:ext cx="1375953" cy="1468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24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2012</a:t>
            </a:r>
          </a:p>
        </p:txBody>
      </p:sp>
      <p:sp>
        <p:nvSpPr>
          <p:cNvPr id="5" name="テキスト ボックス 4">
            <a:extLst>
              <a:ext uri="{FF2B5EF4-FFF2-40B4-BE49-F238E27FC236}">
                <a16:creationId xmlns:a16="http://schemas.microsoft.com/office/drawing/2014/main" id="{9D4F7FE4-5635-2840-8ADA-4378D1D35FC8}"/>
              </a:ext>
            </a:extLst>
          </p:cNvPr>
          <p:cNvSpPr txBox="1"/>
          <p:nvPr/>
        </p:nvSpPr>
        <p:spPr>
          <a:xfrm>
            <a:off x="685800" y="2932965"/>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779595A4-5479-A44B-AE19-6E0A8FF7D49A}"/>
              </a:ext>
            </a:extLst>
          </p:cNvPr>
          <p:cNvSpPr/>
          <p:nvPr/>
        </p:nvSpPr>
        <p:spPr>
          <a:xfrm>
            <a:off x="838201" y="3515752"/>
            <a:ext cx="3390900" cy="2031325"/>
          </a:xfrm>
          <a:prstGeom prst="rect">
            <a:avLst/>
          </a:prstGeom>
        </p:spPr>
        <p:txBody>
          <a:bodyPr wrap="square">
            <a:spAutoFit/>
          </a:bodyPr>
          <a:lstStyle/>
          <a:p>
            <a:r>
              <a:rPr kumimoji="1" lang="vi-VN" altLang="ja-JP" b="0" dirty="0"/>
              <a:t>Giới thiệu mạng Nơ-ron Tích Chập (CNN) tên gọi Alexnet đã đột phá kết quả trên bảng xếp hạng của ImageNet. Đánh dấu bước ngoặt từ đó mạng CNN thống trị trên các cuộc thi về nhận dạng hình ảnh. </a:t>
            </a:r>
            <a:endParaRPr kumimoji="1" lang="ja-JP" altLang="en-US" b="0"/>
          </a:p>
        </p:txBody>
      </p:sp>
      <p:cxnSp>
        <p:nvCxnSpPr>
          <p:cNvPr id="7" name="直線コネクタ 6">
            <a:extLst>
              <a:ext uri="{FF2B5EF4-FFF2-40B4-BE49-F238E27FC236}">
                <a16:creationId xmlns:a16="http://schemas.microsoft.com/office/drawing/2014/main" id="{A19EEB43-E57D-A44D-BDC4-0C20072286A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図 11">
            <a:extLst>
              <a:ext uri="{FF2B5EF4-FFF2-40B4-BE49-F238E27FC236}">
                <a16:creationId xmlns:a16="http://schemas.microsoft.com/office/drawing/2014/main" id="{9912EDC8-DCE5-BE4D-899B-47EF9C99C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9982" y="2958736"/>
            <a:ext cx="3143250" cy="2204357"/>
          </a:xfrm>
          <a:prstGeom prst="rect">
            <a:avLst/>
          </a:prstGeom>
        </p:spPr>
      </p:pic>
      <p:pic>
        <p:nvPicPr>
          <p:cNvPr id="14" name="図 13">
            <a:extLst>
              <a:ext uri="{FF2B5EF4-FFF2-40B4-BE49-F238E27FC236}">
                <a16:creationId xmlns:a16="http://schemas.microsoft.com/office/drawing/2014/main" id="{5C82021B-0D02-324D-9F20-FC152B7BEF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982" y="1657351"/>
            <a:ext cx="2562225" cy="1275614"/>
          </a:xfrm>
          <a:prstGeom prst="rect">
            <a:avLst/>
          </a:prstGeom>
        </p:spPr>
      </p:pic>
      <p:sp>
        <p:nvSpPr>
          <p:cNvPr id="15" name="正方形/長方形 14">
            <a:extLst>
              <a:ext uri="{FF2B5EF4-FFF2-40B4-BE49-F238E27FC236}">
                <a16:creationId xmlns:a16="http://schemas.microsoft.com/office/drawing/2014/main" id="{13D322DC-4470-1245-8492-EFBF297A590C}"/>
              </a:ext>
            </a:extLst>
          </p:cNvPr>
          <p:cNvSpPr/>
          <p:nvPr/>
        </p:nvSpPr>
        <p:spPr bwMode="auto">
          <a:xfrm>
            <a:off x="6000751" y="3515752"/>
            <a:ext cx="330344" cy="1647341"/>
          </a:xfrm>
          <a:prstGeom prst="rect">
            <a:avLst/>
          </a:prstGeom>
          <a:noFill/>
          <a:ln w="28575" cap="flat" cmpd="sng" algn="ctr">
            <a:solidFill>
              <a:schemeClr val="accent2">
                <a:lumMod val="60000"/>
                <a:lumOff val="40000"/>
              </a:schemeClr>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102965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正方形/長方形 1">
            <a:extLst>
              <a:ext uri="{FF2B5EF4-FFF2-40B4-BE49-F238E27FC236}">
                <a16:creationId xmlns:a16="http://schemas.microsoft.com/office/drawing/2014/main" id="{7890B9D0-23D3-4C95-A813-E33C62CE6449}"/>
              </a:ext>
            </a:extLst>
          </p:cNvPr>
          <p:cNvSpPr/>
          <p:nvPr/>
        </p:nvSpPr>
        <p:spPr bwMode="auto">
          <a:xfrm>
            <a:off x="5334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5" name="正方形/長方形 4">
            <a:extLst>
              <a:ext uri="{FF2B5EF4-FFF2-40B4-BE49-F238E27FC236}">
                <a16:creationId xmlns:a16="http://schemas.microsoft.com/office/drawing/2014/main" id="{93595954-F52D-4370-A6E4-DA54488DFC1C}"/>
              </a:ext>
            </a:extLst>
          </p:cNvPr>
          <p:cNvSpPr/>
          <p:nvPr/>
        </p:nvSpPr>
        <p:spPr bwMode="auto">
          <a:xfrm>
            <a:off x="33528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6" name="正方形/長方形 5">
            <a:extLst>
              <a:ext uri="{FF2B5EF4-FFF2-40B4-BE49-F238E27FC236}">
                <a16:creationId xmlns:a16="http://schemas.microsoft.com/office/drawing/2014/main" id="{5A5B9D09-DF74-4615-895D-2F78722F3B55}"/>
              </a:ext>
            </a:extLst>
          </p:cNvPr>
          <p:cNvSpPr/>
          <p:nvPr/>
        </p:nvSpPr>
        <p:spPr bwMode="auto">
          <a:xfrm>
            <a:off x="6201561"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7" name="四角形: 角を丸くする 6">
            <a:extLst>
              <a:ext uri="{FF2B5EF4-FFF2-40B4-BE49-F238E27FC236}">
                <a16:creationId xmlns:a16="http://schemas.microsoft.com/office/drawing/2014/main" id="{C3A1665A-7471-4950-B952-374780F663A6}"/>
              </a:ext>
            </a:extLst>
          </p:cNvPr>
          <p:cNvSpPr/>
          <p:nvPr/>
        </p:nvSpPr>
        <p:spPr bwMode="auto">
          <a:xfrm>
            <a:off x="914400"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Nhận</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diện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8" name="四角形: 角を丸くする 7">
            <a:extLst>
              <a:ext uri="{FF2B5EF4-FFF2-40B4-BE49-F238E27FC236}">
                <a16:creationId xmlns:a16="http://schemas.microsoft.com/office/drawing/2014/main" id="{DC60A455-5FD4-4C17-B358-09619A45F398}"/>
              </a:ext>
            </a:extLst>
          </p:cNvPr>
          <p:cNvSpPr/>
          <p:nvPr/>
        </p:nvSpPr>
        <p:spPr bwMode="auto">
          <a:xfrm>
            <a:off x="3733800" y="1621522"/>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Dự</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đoán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9" name="四角形: 角を丸くする 8">
            <a:extLst>
              <a:ext uri="{FF2B5EF4-FFF2-40B4-BE49-F238E27FC236}">
                <a16:creationId xmlns:a16="http://schemas.microsoft.com/office/drawing/2014/main" id="{8600F376-4336-4F8F-B973-7E36C879136C}"/>
              </a:ext>
            </a:extLst>
          </p:cNvPr>
          <p:cNvSpPr/>
          <p:nvPr/>
        </p:nvSpPr>
        <p:spPr bwMode="auto">
          <a:xfrm>
            <a:off x="6662898"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lang="en-US" altLang="ja-JP" dirty="0" err="1"/>
              <a:t>Sáng</a:t>
            </a:r>
            <a:r>
              <a:rPr lang="en-US" altLang="ja-JP" dirty="0"/>
              <a:t> </a:t>
            </a:r>
            <a:r>
              <a:rPr lang="en-US" altLang="ja-JP" dirty="0" err="1"/>
              <a:t>tạo</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2BB042F7-7395-44FB-A343-BE26893FC146}"/>
              </a:ext>
            </a:extLst>
          </p:cNvPr>
          <p:cNvSpPr txBox="1"/>
          <p:nvPr/>
        </p:nvSpPr>
        <p:spPr>
          <a:xfrm>
            <a:off x="762000" y="2362200"/>
            <a:ext cx="1905000" cy="1200329"/>
          </a:xfrm>
          <a:prstGeom prst="rect">
            <a:avLst/>
          </a:prstGeom>
          <a:noFill/>
        </p:spPr>
        <p:txBody>
          <a:bodyPr wrap="square" rtlCol="0">
            <a:spAutoFit/>
          </a:bodyPr>
          <a:lstStyle/>
          <a:p>
            <a:pPr marL="342900" indent="-342900">
              <a:buAutoNum type="arabicPeriod"/>
            </a:pPr>
            <a:r>
              <a:rPr kumimoji="1" lang="en-US" altLang="ja-JP" b="0" dirty="0" err="1"/>
              <a:t>Giọng</a:t>
            </a:r>
            <a:r>
              <a:rPr kumimoji="1" lang="en-US" altLang="ja-JP" b="0" dirty="0"/>
              <a:t> </a:t>
            </a:r>
            <a:r>
              <a:rPr kumimoji="1" lang="en-US" altLang="ja-JP" b="0" dirty="0" err="1"/>
              <a:t>nói</a:t>
            </a:r>
            <a:endParaRPr kumimoji="1" lang="en-US" altLang="ja-JP" b="0" dirty="0"/>
          </a:p>
          <a:p>
            <a:pPr marL="342900" indent="-342900">
              <a:buAutoNum type="arabicPeriod"/>
            </a:pPr>
            <a:r>
              <a:rPr kumimoji="1" lang="en-US" altLang="ja-JP" b="0" dirty="0" err="1"/>
              <a:t>Hình</a:t>
            </a:r>
            <a:r>
              <a:rPr kumimoji="1" lang="en-US" altLang="ja-JP" b="0" dirty="0"/>
              <a:t> </a:t>
            </a:r>
            <a:r>
              <a:rPr kumimoji="1" lang="en-US" altLang="ja-JP" b="0" dirty="0" err="1"/>
              <a:t>ảnh</a:t>
            </a:r>
            <a:endParaRPr kumimoji="1" lang="en-US" altLang="ja-JP" b="0" dirty="0"/>
          </a:p>
          <a:p>
            <a:pPr marL="342900" indent="-342900">
              <a:buAutoNum type="arabicPeriod"/>
            </a:pPr>
            <a:r>
              <a:rPr kumimoji="1" lang="en-US" altLang="ja-JP" b="0" dirty="0"/>
              <a:t>Video</a:t>
            </a:r>
          </a:p>
          <a:p>
            <a:pPr marL="342900" indent="-342900">
              <a:buAutoNum type="arabicPeriod"/>
            </a:pPr>
            <a:r>
              <a:rPr kumimoji="1" lang="en-US" altLang="ja-JP" b="0" dirty="0" err="1"/>
              <a:t>Ngôn</a:t>
            </a:r>
            <a:r>
              <a:rPr kumimoji="1" lang="en-US" altLang="ja-JP" b="0" dirty="0"/>
              <a:t> </a:t>
            </a:r>
            <a:r>
              <a:rPr kumimoji="1" lang="en-US" altLang="ja-JP" b="0" dirty="0" err="1"/>
              <a:t>ngữ</a:t>
            </a:r>
            <a:endParaRPr kumimoji="1" lang="ja-JP" altLang="en-US" b="0" dirty="0"/>
          </a:p>
        </p:txBody>
      </p:sp>
      <p:sp>
        <p:nvSpPr>
          <p:cNvPr id="11" name="テキスト ボックス 10">
            <a:extLst>
              <a:ext uri="{FF2B5EF4-FFF2-40B4-BE49-F238E27FC236}">
                <a16:creationId xmlns:a16="http://schemas.microsoft.com/office/drawing/2014/main" id="{B7A69692-9ADA-4A7F-AF20-4E4798061F8E}"/>
              </a:ext>
            </a:extLst>
          </p:cNvPr>
          <p:cNvSpPr txBox="1"/>
          <p:nvPr/>
        </p:nvSpPr>
        <p:spPr>
          <a:xfrm>
            <a:off x="3619500" y="2356953"/>
            <a:ext cx="1905000" cy="923330"/>
          </a:xfrm>
          <a:prstGeom prst="rect">
            <a:avLst/>
          </a:prstGeom>
          <a:noFill/>
        </p:spPr>
        <p:txBody>
          <a:bodyPr wrap="square" rtlCol="0">
            <a:spAutoFit/>
          </a:bodyPr>
          <a:lstStyle/>
          <a:p>
            <a:pPr marL="342900" indent="-342900">
              <a:buAutoNum type="arabicPeriod"/>
            </a:pPr>
            <a:r>
              <a:rPr kumimoji="1" lang="en-US" altLang="ja-JP" b="0" dirty="0" err="1"/>
              <a:t>Nhu</a:t>
            </a:r>
            <a:r>
              <a:rPr kumimoji="1" lang="en-US" altLang="ja-JP" b="0" dirty="0"/>
              <a:t> </a:t>
            </a:r>
            <a:r>
              <a:rPr kumimoji="1" lang="en-US" altLang="ja-JP" b="0" dirty="0" err="1"/>
              <a:t>cầu</a:t>
            </a:r>
            <a:endParaRPr kumimoji="1" lang="en-US" altLang="ja-JP" b="0" dirty="0"/>
          </a:p>
          <a:p>
            <a:pPr marL="342900" indent="-342900">
              <a:buAutoNum type="arabicPeriod"/>
            </a:pPr>
            <a:r>
              <a:rPr kumimoji="1" lang="en-US" altLang="ja-JP" b="0" dirty="0" err="1"/>
              <a:t>Giá</a:t>
            </a:r>
            <a:r>
              <a:rPr kumimoji="1" lang="en-US" altLang="ja-JP" b="0" dirty="0"/>
              <a:t> </a:t>
            </a:r>
            <a:r>
              <a:rPr kumimoji="1" lang="en-US" altLang="ja-JP" b="0" dirty="0" err="1"/>
              <a:t>cả</a:t>
            </a:r>
            <a:endParaRPr kumimoji="1" lang="en-US" altLang="ja-JP" b="0" dirty="0"/>
          </a:p>
          <a:p>
            <a:pPr marL="342900" indent="-342900">
              <a:buAutoNum type="arabicPeriod"/>
            </a:pPr>
            <a:r>
              <a:rPr kumimoji="1" lang="en-US" altLang="ja-JP" b="0" dirty="0"/>
              <a:t>Matching</a:t>
            </a:r>
          </a:p>
        </p:txBody>
      </p:sp>
      <p:sp>
        <p:nvSpPr>
          <p:cNvPr id="12" name="テキスト ボックス 11">
            <a:extLst>
              <a:ext uri="{FF2B5EF4-FFF2-40B4-BE49-F238E27FC236}">
                <a16:creationId xmlns:a16="http://schemas.microsoft.com/office/drawing/2014/main" id="{CFDA4F15-10F2-4625-B72D-5ECA4878E346}"/>
              </a:ext>
            </a:extLst>
          </p:cNvPr>
          <p:cNvSpPr txBox="1"/>
          <p:nvPr/>
        </p:nvSpPr>
        <p:spPr>
          <a:xfrm>
            <a:off x="6477000" y="2353458"/>
            <a:ext cx="1905000" cy="923330"/>
          </a:xfrm>
          <a:prstGeom prst="rect">
            <a:avLst/>
          </a:prstGeom>
          <a:noFill/>
        </p:spPr>
        <p:txBody>
          <a:bodyPr wrap="square" rtlCol="0">
            <a:spAutoFit/>
          </a:bodyPr>
          <a:lstStyle/>
          <a:p>
            <a:pPr marL="342900" indent="-342900">
              <a:buAutoNum type="arabicPeriod"/>
            </a:pPr>
            <a:r>
              <a:rPr kumimoji="1" lang="en-US" altLang="ja-JP" b="0" dirty="0" err="1"/>
              <a:t>Viết</a:t>
            </a:r>
            <a:r>
              <a:rPr kumimoji="1" lang="en-US" altLang="ja-JP" b="0" dirty="0"/>
              <a:t> </a:t>
            </a:r>
            <a:r>
              <a:rPr kumimoji="1" lang="en-US" altLang="ja-JP" b="0" dirty="0" err="1"/>
              <a:t>nhạc</a:t>
            </a:r>
            <a:endParaRPr kumimoji="1" lang="en-US" altLang="ja-JP" b="0" dirty="0"/>
          </a:p>
          <a:p>
            <a:pPr marL="342900" indent="-342900">
              <a:buAutoNum type="arabicPeriod"/>
            </a:pPr>
            <a:r>
              <a:rPr kumimoji="1" lang="en-US" altLang="ja-JP" b="0" dirty="0" err="1"/>
              <a:t>Vẽ</a:t>
            </a:r>
            <a:r>
              <a:rPr kumimoji="1" lang="en-US" altLang="ja-JP" b="0" dirty="0"/>
              <a:t> </a:t>
            </a:r>
            <a:r>
              <a:rPr kumimoji="1" lang="en-US" altLang="ja-JP" b="0" dirty="0" err="1"/>
              <a:t>ảnh</a:t>
            </a:r>
            <a:endParaRPr kumimoji="1" lang="en-US" altLang="ja-JP" b="0" dirty="0"/>
          </a:p>
          <a:p>
            <a:pPr marL="342900" indent="-342900">
              <a:buAutoNum type="arabicPeriod"/>
            </a:pPr>
            <a:endParaRPr kumimoji="1" lang="en-US" altLang="ja-JP" b="0" dirty="0"/>
          </a:p>
        </p:txBody>
      </p:sp>
    </p:spTree>
    <p:extLst>
      <p:ext uri="{BB962C8B-B14F-4D97-AF65-F5344CB8AC3E}">
        <p14:creationId xmlns:p14="http://schemas.microsoft.com/office/powerpoint/2010/main" val="399053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13" name="タイトル 3">
            <a:extLst>
              <a:ext uri="{FF2B5EF4-FFF2-40B4-BE49-F238E27FC236}">
                <a16:creationId xmlns:a16="http://schemas.microsoft.com/office/drawing/2014/main" id="{6C099118-C4D8-44F2-8697-2EE89E264F94}"/>
              </a:ext>
            </a:extLst>
          </p:cNvPr>
          <p:cNvSpPr txBox="1">
            <a:spLocks/>
          </p:cNvSpPr>
          <p:nvPr/>
        </p:nvSpPr>
        <p:spPr bwMode="auto">
          <a:xfrm>
            <a:off x="381000" y="1447800"/>
            <a:ext cx="791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ctr" anchorCtr="0" compatLnSpc="1">
            <a:prstTxWarp prst="textNoShape">
              <a:avLst/>
            </a:prstTxWarp>
          </a:bodyPr>
          <a:lst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lumMod val="75000"/>
                    <a:lumOff val="25000"/>
                  </a:schemeClr>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a:lstStyle>
          <a:p>
            <a:pPr marL="457200" indent="-457200" algn="l">
              <a:buAutoNum type="arabicPeriod"/>
            </a:pPr>
            <a:r>
              <a:rPr kumimoji="1" lang="en-US" altLang="ja-JP" sz="1800" b="0" dirty="0" err="1"/>
              <a:t>Chưa</a:t>
            </a:r>
            <a:r>
              <a:rPr kumimoji="1" lang="en-US" altLang="ja-JP" sz="1800" b="0" dirty="0"/>
              <a:t>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AI </a:t>
            </a:r>
            <a:r>
              <a:rPr kumimoji="1" lang="en-US" altLang="ja-JP" sz="1800" b="0" dirty="0" err="1"/>
              <a:t>như</a:t>
            </a:r>
            <a:r>
              <a:rPr kumimoji="1" lang="en-US" altLang="ja-JP" sz="1800" b="0" dirty="0"/>
              <a:t> Doraemon (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t>
            </a:r>
            <a:r>
              <a:rPr kumimoji="1" lang="en-US" altLang="ja-JP" sz="1800" b="0" dirty="0" err="1"/>
              <a:t>nhiều</a:t>
            </a:r>
            <a:r>
              <a:rPr kumimoji="1" lang="en-US" altLang="ja-JP" sz="1800" b="0" dirty="0"/>
              <a:t> task </a:t>
            </a:r>
            <a:r>
              <a:rPr kumimoji="1" lang="en-US" altLang="ja-JP" sz="1800" b="0" dirty="0" err="1"/>
              <a:t>cùng</a:t>
            </a:r>
            <a:r>
              <a:rPr kumimoji="1" lang="en-US" altLang="ja-JP" sz="1800" b="0" dirty="0"/>
              <a:t> 1 </a:t>
            </a:r>
            <a:r>
              <a:rPr kumimoji="1" lang="en-US" altLang="ja-JP" sz="1800" b="0" dirty="0" err="1"/>
              <a:t>lúc</a:t>
            </a:r>
            <a:r>
              <a:rPr kumimoji="1" lang="en-US" altLang="ja-JP" sz="1800" b="0" dirty="0"/>
              <a:t>)</a:t>
            </a:r>
          </a:p>
          <a:p>
            <a:pPr marL="914400" lvl="1" indent="-457200" algn="l">
              <a:buFont typeface="Arial" panose="020B0604020202020204" pitchFamily="34" charset="0"/>
              <a:buChar char="•"/>
            </a:pPr>
            <a:r>
              <a:rPr kumimoji="1" lang="en-US" altLang="ja-JP" sz="1800" b="0" dirty="0"/>
              <a:t>Frame Problem ( </a:t>
            </a:r>
            <a:r>
              <a:rPr kumimoji="1" lang="en-US" altLang="ja-JP" sz="1800" b="0" dirty="0" err="1"/>
              <a:t>bài</a:t>
            </a:r>
            <a:r>
              <a:rPr kumimoji="1" lang="en-US" altLang="ja-JP" sz="1800" b="0" dirty="0"/>
              <a:t> </a:t>
            </a:r>
            <a:r>
              <a:rPr kumimoji="1" lang="en-US" altLang="ja-JP" sz="1800" b="0" dirty="0" err="1"/>
              <a:t>toán</a:t>
            </a:r>
            <a:r>
              <a:rPr kumimoji="1" lang="en-US" altLang="ja-JP" sz="1800" b="0" dirty="0"/>
              <a:t> hang </a:t>
            </a:r>
            <a:r>
              <a:rPr kumimoji="1" lang="en-US" altLang="ja-JP" sz="1800" b="0" dirty="0" err="1"/>
              <a:t>động</a:t>
            </a:r>
            <a:r>
              <a:rPr kumimoji="1" lang="en-US" altLang="ja-JP" sz="1800" b="0" dirty="0"/>
              <a:t> </a:t>
            </a:r>
            <a:r>
              <a:rPr kumimoji="1" lang="en-US" altLang="ja-JP" sz="1800" b="0" dirty="0" err="1"/>
              <a:t>và</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a:t>
            </a:r>
          </a:p>
          <a:p>
            <a:pPr marL="1371600" lvl="2" indent="-457200" algn="l">
              <a:buFont typeface="Arial" panose="020B0604020202020204" pitchFamily="34" charset="0"/>
              <a:buChar char="•"/>
            </a:pPr>
            <a:r>
              <a:rPr kumimoji="1" lang="en-US" altLang="ja-JP" sz="1800" b="0" dirty="0"/>
              <a:t>Ra </a:t>
            </a:r>
            <a:r>
              <a:rPr kumimoji="1" lang="en-US" altLang="ja-JP" sz="1800" b="0" dirty="0" err="1"/>
              <a:t>lệnh</a:t>
            </a:r>
            <a:r>
              <a:rPr kumimoji="1" lang="en-US" altLang="ja-JP" sz="1800" b="0" dirty="0"/>
              <a:t> </a:t>
            </a:r>
            <a:r>
              <a:rPr kumimoji="1" lang="en-US" altLang="ja-JP" sz="1800" b="0" dirty="0" err="1"/>
              <a:t>cho</a:t>
            </a:r>
            <a:r>
              <a:rPr kumimoji="1" lang="en-US" altLang="ja-JP" sz="1800" b="0" dirty="0"/>
              <a:t> robot: </a:t>
            </a:r>
            <a:r>
              <a:rPr kumimoji="1" lang="en-US" altLang="ja-JP" sz="1800" b="0" dirty="0" err="1"/>
              <a:t>Mang</a:t>
            </a:r>
            <a:r>
              <a:rPr kumimoji="1" lang="en-US" altLang="ja-JP" sz="1800" b="0" dirty="0"/>
              <a:t> pin ở </a:t>
            </a:r>
            <a:r>
              <a:rPr kumimoji="1" lang="en-US" altLang="ja-JP" sz="1800" b="0" dirty="0" err="1"/>
              <a:t>trong</a:t>
            </a:r>
            <a:r>
              <a:rPr kumimoji="1" lang="en-US" altLang="ja-JP" sz="1800" b="0" dirty="0"/>
              <a:t> hang ra </a:t>
            </a:r>
            <a:r>
              <a:rPr kumimoji="1" lang="en-US" altLang="ja-JP" sz="1800" b="0" dirty="0" err="1"/>
              <a:t>cho</a:t>
            </a:r>
            <a:r>
              <a:rPr kumimoji="1" lang="en-US" altLang="ja-JP" sz="1800" b="0" dirty="0"/>
              <a:t> </a:t>
            </a:r>
            <a:r>
              <a:rPr kumimoji="1" lang="en-US" altLang="ja-JP" sz="1800" b="0" dirty="0" err="1"/>
              <a:t>tôi</a:t>
            </a:r>
            <a:r>
              <a:rPr kumimoji="1" lang="en-US" altLang="ja-JP" sz="1800" b="0" dirty="0"/>
              <a:t>. </a:t>
            </a:r>
          </a:p>
          <a:p>
            <a:pPr marL="1828800" lvl="3" indent="-457200" algn="l">
              <a:buFont typeface="+mj-lt"/>
              <a:buAutoNum type="arabicPeriod"/>
            </a:pPr>
            <a:r>
              <a:rPr kumimoji="1" lang="en-US" altLang="ja-JP" sz="1800" b="0" dirty="0" err="1"/>
              <a:t>Nhưng</a:t>
            </a:r>
            <a:r>
              <a:rPr kumimoji="1" lang="en-US" altLang="ja-JP" sz="1800" b="0" dirty="0"/>
              <a:t> </a:t>
            </a:r>
            <a:r>
              <a:rPr kumimoji="1" lang="en-US" altLang="ja-JP" sz="1800" b="0" dirty="0" err="1"/>
              <a:t>nếu</a:t>
            </a:r>
            <a:r>
              <a:rPr kumimoji="1" lang="en-US" altLang="ja-JP" sz="1800" b="0" dirty="0"/>
              <a:t> </a:t>
            </a:r>
            <a:r>
              <a:rPr kumimoji="1" lang="en-US" altLang="ja-JP" sz="1800" b="0" dirty="0" err="1"/>
              <a:t>trong</a:t>
            </a:r>
            <a:r>
              <a:rPr kumimoji="1" lang="en-US" altLang="ja-JP" sz="1800" b="0" dirty="0"/>
              <a:t> </a:t>
            </a:r>
            <a:r>
              <a:rPr kumimoji="1" lang="en-US" altLang="ja-JP" sz="1800" b="0" dirty="0" err="1"/>
              <a:t>dữ</a:t>
            </a:r>
            <a:r>
              <a:rPr kumimoji="1" lang="en-US" altLang="ja-JP" sz="1800" b="0" dirty="0"/>
              <a:t> </a:t>
            </a:r>
            <a:r>
              <a:rPr kumimoji="1" lang="en-US" altLang="ja-JP" sz="1800" b="0" dirty="0" err="1"/>
              <a:t>liệu</a:t>
            </a:r>
            <a:r>
              <a:rPr kumimoji="1" lang="en-US" altLang="ja-JP" sz="1800" b="0" dirty="0"/>
              <a:t> </a:t>
            </a:r>
            <a:r>
              <a:rPr kumimoji="1" lang="en-US" altLang="ja-JP" sz="1800" b="0" dirty="0" err="1"/>
              <a:t>học</a:t>
            </a:r>
            <a:r>
              <a:rPr kumimoji="1" lang="en-US" altLang="ja-JP" sz="1800" b="0" dirty="0"/>
              <a:t> </a:t>
            </a:r>
            <a:r>
              <a:rPr kumimoji="1" lang="en-US" altLang="ja-JP" sz="1800" b="0" dirty="0" err="1"/>
              <a:t>không</a:t>
            </a:r>
            <a:r>
              <a:rPr kumimoji="1" lang="en-US" altLang="ja-JP" sz="1800" b="0" dirty="0"/>
              <a:t> </a:t>
            </a:r>
            <a:r>
              <a:rPr kumimoji="1" lang="en-US" altLang="ja-JP" sz="1800" b="0" dirty="0" err="1"/>
              <a:t>cho</a:t>
            </a:r>
            <a:r>
              <a:rPr kumimoji="1" lang="en-US" altLang="ja-JP" sz="1800" b="0" dirty="0"/>
              <a:t> </a:t>
            </a:r>
            <a:r>
              <a:rPr kumimoji="1" lang="en-US" altLang="ja-JP" sz="1800" b="0" dirty="0" err="1"/>
              <a:t>học</a:t>
            </a:r>
            <a:r>
              <a:rPr kumimoji="1" lang="en-US" altLang="ja-JP" sz="1800" b="0" dirty="0"/>
              <a:t> </a:t>
            </a:r>
            <a:r>
              <a:rPr kumimoji="1" lang="en-US" altLang="ja-JP" sz="1800" b="0" dirty="0" err="1"/>
              <a:t>trước</a:t>
            </a:r>
            <a:r>
              <a:rPr kumimoji="1" lang="en-US" altLang="ja-JP" sz="1800" b="0" dirty="0"/>
              <a:t> </a:t>
            </a:r>
            <a:r>
              <a:rPr kumimoji="1" lang="en-US" altLang="ja-JP" sz="1800" b="0" dirty="0" err="1"/>
              <a:t>trường</a:t>
            </a:r>
            <a:r>
              <a:rPr kumimoji="1" lang="en-US" altLang="ja-JP" sz="1800" b="0" dirty="0"/>
              <a:t> </a:t>
            </a:r>
            <a:r>
              <a:rPr kumimoji="1" lang="en-US" altLang="ja-JP" sz="1800" b="0" dirty="0" err="1"/>
              <a:t>hợp</a:t>
            </a:r>
            <a:r>
              <a:rPr kumimoji="1" lang="en-US" altLang="ja-JP" sz="1800" b="0" dirty="0"/>
              <a:t> </a:t>
            </a:r>
            <a:r>
              <a:rPr kumimoji="1" lang="en-US" altLang="ja-JP" sz="1800" b="0" dirty="0" err="1"/>
              <a:t>ngoại</a:t>
            </a:r>
            <a:r>
              <a:rPr kumimoji="1" lang="en-US" altLang="ja-JP" sz="1800" b="0" dirty="0"/>
              <a:t> </a:t>
            </a:r>
            <a:r>
              <a:rPr kumimoji="1" lang="en-US" altLang="ja-JP" sz="1800" b="0" dirty="0" err="1"/>
              <a:t>lệ</a:t>
            </a:r>
            <a:r>
              <a:rPr kumimoji="1" lang="en-US" altLang="ja-JP" sz="1800" b="0" dirty="0"/>
              <a:t> </a:t>
            </a:r>
            <a:r>
              <a:rPr kumimoji="1" lang="en-US" altLang="ja-JP" sz="1800" b="0" dirty="0" err="1"/>
              <a:t>ví</a:t>
            </a:r>
            <a:r>
              <a:rPr kumimoji="1" lang="en-US" altLang="ja-JP" sz="1800" b="0" dirty="0"/>
              <a:t> </a:t>
            </a:r>
            <a:r>
              <a:rPr kumimoji="1" lang="en-US" altLang="ja-JP" sz="1800" b="0" dirty="0" err="1"/>
              <a:t>dụ</a:t>
            </a:r>
            <a:r>
              <a:rPr kumimoji="1" lang="en-US" altLang="ja-JP" sz="1800" b="0" dirty="0"/>
              <a:t> </a:t>
            </a:r>
            <a:r>
              <a:rPr kumimoji="1" lang="en-US" altLang="ja-JP" sz="1800" b="0" dirty="0" err="1"/>
              <a:t>như</a:t>
            </a:r>
            <a:r>
              <a:rPr kumimoji="1" lang="en-US" altLang="ja-JP" sz="1800" b="0" dirty="0"/>
              <a:t> </a:t>
            </a:r>
            <a:r>
              <a:rPr kumimoji="1" lang="en-US" altLang="ja-JP" sz="1800" b="0" dirty="0" err="1"/>
              <a:t>chỗ</a:t>
            </a:r>
            <a:r>
              <a:rPr kumimoji="1" lang="en-US" altLang="ja-JP" sz="1800" b="0" dirty="0"/>
              <a:t> </a:t>
            </a:r>
            <a:r>
              <a:rPr kumimoji="1" lang="en-US" altLang="ja-JP" sz="1800" b="0" dirty="0" err="1"/>
              <a:t>đó</a:t>
            </a:r>
            <a:r>
              <a:rPr kumimoji="1" lang="en-US" altLang="ja-JP" sz="1800" b="0" dirty="0"/>
              <a:t> </a:t>
            </a:r>
            <a:r>
              <a:rPr kumimoji="1" lang="en-US" altLang="ja-JP" sz="1800" b="0" dirty="0" err="1"/>
              <a:t>để</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a:t>
            </a:r>
            <a:r>
              <a:rPr kumimoji="1" lang="en-US" altLang="ja-JP" sz="1800" b="0" dirty="0" err="1"/>
              <a:t>thì</a:t>
            </a:r>
            <a:r>
              <a:rPr kumimoji="1" lang="en-US" altLang="ja-JP" sz="1800" b="0" dirty="0"/>
              <a:t> robot </a:t>
            </a:r>
            <a:r>
              <a:rPr kumimoji="1" lang="en-US" altLang="ja-JP" sz="1800" b="0" dirty="0" err="1"/>
              <a:t>mang</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ra</a:t>
            </a:r>
            <a:r>
              <a:rPr kumimoji="1" lang="ja-JP" altLang="en-US" sz="1800" b="0" dirty="0"/>
              <a:t>。</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r>
              <a:rPr kumimoji="1" lang="en-US" altLang="ja-JP" sz="1800" b="0" dirty="0"/>
              <a:t>:</a:t>
            </a:r>
          </a:p>
          <a:p>
            <a:pPr marL="2286000" lvl="4" indent="-457200" algn="l">
              <a:buFont typeface="+mj-lt"/>
              <a:buAutoNum type="arabicPeriod"/>
            </a:pPr>
            <a:r>
              <a:rPr kumimoji="1" lang="en-US" altLang="ja-JP" sz="1800" b="0" dirty="0" err="1"/>
              <a:t>Trước</a:t>
            </a:r>
            <a:r>
              <a:rPr kumimoji="1" lang="en-US" altLang="ja-JP" sz="1800" b="0" dirty="0"/>
              <a:t> </a:t>
            </a:r>
            <a:r>
              <a:rPr kumimoji="1" lang="en-US" altLang="ja-JP" sz="1800" b="0" dirty="0" err="1"/>
              <a:t>khi</a:t>
            </a:r>
            <a:r>
              <a:rPr kumimoji="1" lang="en-US" altLang="ja-JP" sz="1800" b="0" dirty="0"/>
              <a:t> </a:t>
            </a:r>
            <a:r>
              <a:rPr kumimoji="1" lang="en-US" altLang="ja-JP" sz="1800" b="0" dirty="0" err="1"/>
              <a:t>mang</a:t>
            </a:r>
            <a:r>
              <a:rPr kumimoji="1" lang="en-US" altLang="ja-JP" sz="1800" b="0" dirty="0"/>
              <a:t> pin ra </a:t>
            </a:r>
            <a:r>
              <a:rPr kumimoji="1" lang="en-US" altLang="ja-JP" sz="1800" b="0" dirty="0" err="1"/>
              <a:t>thì</a:t>
            </a:r>
            <a:r>
              <a:rPr kumimoji="1" lang="en-US" altLang="ja-JP" sz="1800" b="0" dirty="0"/>
              <a:t> </a:t>
            </a:r>
            <a:r>
              <a:rPr kumimoji="1" lang="en-US" altLang="ja-JP" sz="1800" b="0" dirty="0" err="1"/>
              <a:t>phải</a:t>
            </a:r>
            <a:r>
              <a:rPr kumimoji="1" lang="en-US" altLang="ja-JP" sz="1800" b="0" dirty="0"/>
              <a:t> </a:t>
            </a:r>
            <a:r>
              <a:rPr kumimoji="1" lang="en-US" altLang="ja-JP" sz="1800" b="0" dirty="0" err="1"/>
              <a:t>tính</a:t>
            </a:r>
            <a:r>
              <a:rPr kumimoji="1" lang="en-US" altLang="ja-JP" sz="1800" b="0" dirty="0"/>
              <a:t> </a:t>
            </a:r>
            <a:r>
              <a:rPr kumimoji="1" lang="en-US" altLang="ja-JP" sz="1800" b="0" dirty="0" err="1"/>
              <a:t>những</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xung</a:t>
            </a:r>
            <a:r>
              <a:rPr kumimoji="1" lang="en-US" altLang="ja-JP" sz="1800" b="0" dirty="0"/>
              <a:t> </a:t>
            </a:r>
            <a:r>
              <a:rPr kumimoji="1" lang="en-US" altLang="ja-JP" sz="1800" b="0" dirty="0" err="1"/>
              <a:t>quanh</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tính</a:t>
            </a:r>
            <a:r>
              <a:rPr kumimoji="1" lang="en-US" altLang="ja-JP" sz="1800" b="0" dirty="0"/>
              <a:t> </a:t>
            </a:r>
            <a:r>
              <a:rPr kumimoji="1" lang="en-US" altLang="ja-JP" sz="1800" b="0" dirty="0" err="1"/>
              <a:t>toán</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quá</a:t>
            </a:r>
            <a:r>
              <a:rPr kumimoji="1" lang="en-US" altLang="ja-JP" sz="1800" b="0" dirty="0"/>
              <a:t> </a:t>
            </a:r>
            <a:r>
              <a:rPr kumimoji="1" lang="en-US" altLang="ja-JP" sz="1800" b="0" dirty="0" err="1"/>
              <a:t>nhiều</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endParaRPr kumimoji="1" lang="en-US" altLang="ja-JP" sz="1800" b="0" dirty="0"/>
          </a:p>
          <a:p>
            <a:pPr marL="2286000" lvl="4" indent="-457200" algn="l">
              <a:buFont typeface="+mj-lt"/>
              <a:buAutoNum type="arabicPeriod"/>
            </a:pPr>
            <a:r>
              <a:rPr kumimoji="1" lang="en-US" altLang="ja-JP" sz="1800" b="0" dirty="0" err="1"/>
              <a:t>Đưa</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suy</a:t>
            </a:r>
            <a:r>
              <a:rPr kumimoji="1" lang="en-US" altLang="ja-JP" sz="1800" b="0" dirty="0"/>
              <a:t> </a:t>
            </a:r>
            <a:r>
              <a:rPr kumimoji="1" lang="en-US" altLang="ja-JP" sz="1800" b="0" dirty="0" err="1"/>
              <a:t>nghĩ</a:t>
            </a:r>
            <a:r>
              <a:rPr kumimoji="1" lang="en-US" altLang="ja-JP" sz="1800" b="0" dirty="0"/>
              <a:t> </a:t>
            </a:r>
            <a:r>
              <a:rPr kumimoji="1" lang="en-US" altLang="ja-JP" sz="1800" b="0" dirty="0" err="1"/>
              <a:t>xem</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r>
              <a:rPr kumimoji="1" lang="en-US" altLang="ja-JP" sz="1800" b="0" dirty="0"/>
              <a:t> </a:t>
            </a:r>
            <a:r>
              <a:rPr kumimoji="1" lang="en-US" altLang="ja-JP" sz="1800" b="0" dirty="0" err="1"/>
              <a:t>và</a:t>
            </a:r>
            <a:r>
              <a:rPr kumimoji="1" lang="en-US" altLang="ja-JP" sz="1800" b="0" dirty="0"/>
              <a:t> </a:t>
            </a:r>
            <a:r>
              <a:rPr kumimoji="1" lang="en-US" altLang="ja-JP" sz="1800" b="0" dirty="0" err="1"/>
              <a:t>đứng</a:t>
            </a:r>
            <a:r>
              <a:rPr kumimoji="1" lang="en-US" altLang="ja-JP" sz="1800" b="0" dirty="0"/>
              <a:t> ở </a:t>
            </a:r>
            <a:r>
              <a:rPr kumimoji="1" lang="en-US" altLang="ja-JP" sz="1800" b="0" dirty="0" err="1"/>
              <a:t>cửa</a:t>
            </a:r>
            <a:r>
              <a:rPr kumimoji="1" lang="en-US" altLang="ja-JP" sz="1800" b="0" dirty="0"/>
              <a:t> hang </a:t>
            </a:r>
            <a:r>
              <a:rPr kumimoji="1" lang="en-US" altLang="ja-JP" sz="1800" b="0" dirty="0" err="1"/>
              <a:t>không</a:t>
            </a:r>
            <a:r>
              <a:rPr kumimoji="1" lang="en-US" altLang="ja-JP" sz="1800" b="0" dirty="0"/>
              <a:t> </a:t>
            </a:r>
            <a:r>
              <a:rPr kumimoji="1" lang="en-US" altLang="ja-JP" sz="1800" b="0" dirty="0" err="1"/>
              <a:t>chịu</a:t>
            </a:r>
            <a:r>
              <a:rPr kumimoji="1" lang="en-US" altLang="ja-JP" sz="1800" b="0" dirty="0"/>
              <a:t> ra</a:t>
            </a:r>
            <a:r>
              <a:rPr kumimoji="1" lang="en-US" altLang="ja-JP" sz="2100" b="0" dirty="0"/>
              <a:t>.</a:t>
            </a:r>
          </a:p>
          <a:p>
            <a:pPr marL="1828800" lvl="3" indent="-457200" algn="l">
              <a:buFont typeface="+mj-lt"/>
              <a:buAutoNum type="arabicPeriod"/>
            </a:pPr>
            <a:endParaRPr kumimoji="1" lang="en-US" altLang="ja-JP" sz="2100" b="0" dirty="0"/>
          </a:p>
          <a:p>
            <a:pPr marL="1371600" lvl="2" indent="-457200" algn="l">
              <a:buFont typeface="Arial" panose="020B0604020202020204" pitchFamily="34" charset="0"/>
              <a:buChar char="•"/>
            </a:pPr>
            <a:endParaRPr kumimoji="1" lang="en-US" altLang="ja-JP" sz="2100" b="0" dirty="0"/>
          </a:p>
          <a:p>
            <a:pPr algn="l"/>
            <a:endParaRPr kumimoji="1" lang="ja-JP" altLang="en-US" dirty="0"/>
          </a:p>
        </p:txBody>
      </p:sp>
    </p:spTree>
    <p:extLst>
      <p:ext uri="{BB962C8B-B14F-4D97-AF65-F5344CB8AC3E}">
        <p14:creationId xmlns:p14="http://schemas.microsoft.com/office/powerpoint/2010/main" val="316717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pic>
        <p:nvPicPr>
          <p:cNvPr id="3074" name="Picture 2" descr="東ロボくん、東大挑戦は中断 得意分野で産業応用研究へ：朝日新聞デジタル">
            <a:extLst>
              <a:ext uri="{FF2B5EF4-FFF2-40B4-BE49-F238E27FC236}">
                <a16:creationId xmlns:a16="http://schemas.microsoft.com/office/drawing/2014/main" id="{7AD31B9A-C8DB-4D34-8916-6ABB3055A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733800" cy="248531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CB4F8B-6166-49D3-AB92-6639793228C5}"/>
              </a:ext>
            </a:extLst>
          </p:cNvPr>
          <p:cNvSpPr txBox="1"/>
          <p:nvPr/>
        </p:nvSpPr>
        <p:spPr>
          <a:xfrm>
            <a:off x="606264" y="1210390"/>
            <a:ext cx="3283271" cy="369332"/>
          </a:xfrm>
          <a:prstGeom prst="rect">
            <a:avLst/>
          </a:prstGeom>
          <a:noFill/>
        </p:spPr>
        <p:txBody>
          <a:bodyPr wrap="none" rtlCol="0">
            <a:spAutoFit/>
          </a:bodyPr>
          <a:lstStyle/>
          <a:p>
            <a:r>
              <a:rPr kumimoji="1" lang="ja-JP" altLang="en-US" dirty="0"/>
              <a:t>東口ぼくん　（とうろぼくん</a:t>
            </a:r>
            <a:r>
              <a:rPr kumimoji="1" lang="en-US" altLang="ja-JP" dirty="0"/>
              <a:t>)</a:t>
            </a:r>
          </a:p>
        </p:txBody>
      </p:sp>
      <p:sp>
        <p:nvSpPr>
          <p:cNvPr id="5" name="テキスト ボックス 4">
            <a:extLst>
              <a:ext uri="{FF2B5EF4-FFF2-40B4-BE49-F238E27FC236}">
                <a16:creationId xmlns:a16="http://schemas.microsoft.com/office/drawing/2014/main" id="{242CB9DC-73B9-4A46-85CD-E3886408D40D}"/>
              </a:ext>
            </a:extLst>
          </p:cNvPr>
          <p:cNvSpPr txBox="1"/>
          <p:nvPr/>
        </p:nvSpPr>
        <p:spPr>
          <a:xfrm>
            <a:off x="4581787" y="1254818"/>
            <a:ext cx="3377848" cy="3139321"/>
          </a:xfrm>
          <a:prstGeom prst="rect">
            <a:avLst/>
          </a:prstGeom>
          <a:noFill/>
        </p:spPr>
        <p:txBody>
          <a:bodyPr wrap="none" rtlCol="0">
            <a:spAutoFit/>
          </a:bodyPr>
          <a:lstStyle/>
          <a:p>
            <a:r>
              <a:rPr kumimoji="1" lang="en-US" altLang="ja-JP" b="0" dirty="0" err="1"/>
              <a:t>Kết</a:t>
            </a:r>
            <a:r>
              <a:rPr kumimoji="1" lang="en-US" altLang="ja-JP" b="0" dirty="0"/>
              <a:t> </a:t>
            </a:r>
            <a:r>
              <a:rPr kumimoji="1" lang="en-US" altLang="ja-JP" b="0" dirty="0" err="1"/>
              <a:t>quả</a:t>
            </a:r>
            <a:endParaRPr kumimoji="1" lang="en-US" altLang="ja-JP" b="0" dirty="0"/>
          </a:p>
          <a:p>
            <a:pPr marL="285750" indent="-285750">
              <a:buFont typeface="Arial" panose="020B0604020202020204" pitchFamily="34" charset="0"/>
              <a:buChar char="•"/>
            </a:pPr>
            <a:r>
              <a:rPr kumimoji="1" lang="en-US" altLang="ja-JP" b="0" dirty="0" err="1"/>
              <a:t>Không</a:t>
            </a:r>
            <a:r>
              <a:rPr kumimoji="1" lang="en-US" altLang="ja-JP" b="0" dirty="0"/>
              <a:t> </a:t>
            </a: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Todai</a:t>
            </a:r>
            <a:endParaRPr kumimoji="1" lang="en-US" altLang="ja-JP" b="0" dirty="0"/>
          </a:p>
          <a:p>
            <a:pPr marL="285750" indent="-285750">
              <a:buFont typeface="Arial" panose="020B0604020202020204" pitchFamily="34" charset="0"/>
              <a:buChar char="•"/>
            </a:pP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những</a:t>
            </a:r>
            <a:r>
              <a:rPr kumimoji="1" lang="en-US" altLang="ja-JP" b="0" dirty="0"/>
              <a:t> </a:t>
            </a:r>
            <a:r>
              <a:rPr kumimoji="1" lang="en-US" altLang="ja-JP" b="0" dirty="0" err="1"/>
              <a:t>trường</a:t>
            </a:r>
            <a:r>
              <a:rPr kumimoji="1" lang="en-US" altLang="ja-JP" b="0" dirty="0"/>
              <a:t> </a:t>
            </a:r>
          </a:p>
          <a:p>
            <a:r>
              <a:rPr kumimoji="1" lang="ja-JP" altLang="en-US" b="0" dirty="0"/>
              <a:t>明治大学、青山大学</a:t>
            </a:r>
            <a:r>
              <a:rPr kumimoji="1" lang="en-US" altLang="ja-JP" b="0" dirty="0"/>
              <a:t>..</a:t>
            </a:r>
          </a:p>
          <a:p>
            <a:pPr marL="285750" indent="-285750">
              <a:buFont typeface="Arial" panose="020B0604020202020204" pitchFamily="34" charset="0"/>
              <a:buChar char="•"/>
            </a:pPr>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cao</a:t>
            </a:r>
            <a:r>
              <a:rPr kumimoji="1" lang="en-US" altLang="ja-JP" b="0" dirty="0"/>
              <a:t> </a:t>
            </a:r>
          </a:p>
          <a:p>
            <a:pPr marL="285750" indent="-285750">
              <a:buFont typeface="Arial" panose="020B0604020202020204" pitchFamily="34" charset="0"/>
              <a:buChar char="•"/>
            </a:pPr>
            <a:r>
              <a:rPr kumimoji="1" lang="en-US" altLang="ja-JP" b="0" dirty="0" err="1"/>
              <a:t>Lịch</a:t>
            </a:r>
            <a:r>
              <a:rPr kumimoji="1" lang="en-US" altLang="ja-JP" b="0" dirty="0"/>
              <a:t> </a:t>
            </a:r>
            <a:r>
              <a:rPr kumimoji="1" lang="en-US" altLang="ja-JP" b="0" dirty="0" err="1"/>
              <a:t>sử</a:t>
            </a:r>
            <a:r>
              <a:rPr kumimoji="1" lang="en-US" altLang="ja-JP" b="0" dirty="0"/>
              <a:t>, </a:t>
            </a:r>
            <a:r>
              <a:rPr kumimoji="1" lang="en-US" altLang="ja-JP" b="0" dirty="0" err="1"/>
              <a:t>toán</a:t>
            </a:r>
            <a:endParaRPr kumimoji="1" lang="en-US" altLang="ja-JP" b="0" dirty="0"/>
          </a:p>
          <a:p>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thấp</a:t>
            </a:r>
            <a:endParaRPr kumimoji="1" lang="en-US" altLang="ja-JP" b="0" dirty="0"/>
          </a:p>
          <a:p>
            <a:pPr marL="285750" indent="-285750">
              <a:buFont typeface="Arial" panose="020B0604020202020204" pitchFamily="34" charset="0"/>
              <a:buChar char="•"/>
            </a:pPr>
            <a:r>
              <a:rPr kumimoji="1" lang="en-US" altLang="ja-JP" b="0" dirty="0" err="1"/>
              <a:t>Tiếng</a:t>
            </a:r>
            <a:r>
              <a:rPr kumimoji="1" lang="en-US" altLang="ja-JP" b="0" dirty="0"/>
              <a:t> </a:t>
            </a:r>
            <a:r>
              <a:rPr kumimoji="1" lang="en-US" altLang="ja-JP" b="0" dirty="0" err="1"/>
              <a:t>ảnh</a:t>
            </a:r>
            <a:r>
              <a:rPr kumimoji="1" lang="en-US" altLang="ja-JP" b="0" dirty="0"/>
              <a:t>, </a:t>
            </a:r>
            <a:r>
              <a:rPr kumimoji="1" lang="en-US" altLang="ja-JP" b="0" dirty="0" err="1"/>
              <a:t>quốc</a:t>
            </a:r>
            <a:r>
              <a:rPr kumimoji="1" lang="en-US" altLang="ja-JP" b="0" dirty="0"/>
              <a:t> </a:t>
            </a:r>
            <a:r>
              <a:rPr kumimoji="1" lang="en-US" altLang="ja-JP" b="0" dirty="0" err="1"/>
              <a:t>ngữ</a:t>
            </a:r>
            <a:endParaRPr kumimoji="1" lang="en-US" altLang="ja-JP" b="0" dirty="0"/>
          </a:p>
          <a:p>
            <a:endParaRPr kumimoji="1" lang="ja-JP" altLang="en-US" b="0" dirty="0"/>
          </a:p>
        </p:txBody>
      </p:sp>
      <p:sp>
        <p:nvSpPr>
          <p:cNvPr id="2" name="正方形/長方形 1">
            <a:extLst>
              <a:ext uri="{FF2B5EF4-FFF2-40B4-BE49-F238E27FC236}">
                <a16:creationId xmlns:a16="http://schemas.microsoft.com/office/drawing/2014/main" id="{18978F2F-4FEB-46BA-B9AB-752C65F4F706}"/>
              </a:ext>
            </a:extLst>
          </p:cNvPr>
          <p:cNvSpPr/>
          <p:nvPr/>
        </p:nvSpPr>
        <p:spPr bwMode="auto">
          <a:xfrm>
            <a:off x="606264" y="4495800"/>
            <a:ext cx="8004336" cy="1676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s</a:t>
            </a:r>
            <a:r>
              <a:rPr lang="en-US" altLang="ja-JP" b="0" dirty="0" err="1"/>
              <a:t>ẽ</a:t>
            </a:r>
            <a:r>
              <a:rPr lang="en-US" altLang="ja-JP" b="0" dirty="0"/>
              <a:t> </a:t>
            </a:r>
            <a:r>
              <a:rPr lang="en-US" altLang="ja-JP" b="0" dirty="0" err="1"/>
              <a:t>mất</a:t>
            </a:r>
            <a:r>
              <a:rPr lang="en-US" altLang="ja-JP" b="0" dirty="0"/>
              <a:t> </a:t>
            </a:r>
            <a:r>
              <a:rPr lang="en-US" altLang="ja-JP" b="0" dirty="0" err="1"/>
              <a:t>trong</a:t>
            </a:r>
            <a:r>
              <a:rPr lang="en-US" altLang="ja-JP" b="0" dirty="0"/>
              <a:t> </a:t>
            </a:r>
            <a:r>
              <a:rPr lang="en-US" altLang="ja-JP" b="0" dirty="0" err="1"/>
              <a:t>tương</a:t>
            </a:r>
            <a:r>
              <a:rPr lang="en-US" altLang="ja-JP" b="0" dirty="0"/>
              <a:t> </a:t>
            </a:r>
            <a:r>
              <a:rPr lang="en-US" altLang="ja-JP" b="0" dirty="0" err="1"/>
              <a:t>lai</a:t>
            </a:r>
            <a:endParaRPr lang="en-US" altLang="ja-JP" b="0" dirty="0"/>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có</a:t>
            </a:r>
            <a:r>
              <a:rPr lang="en-US" altLang="ja-JP" b="0" dirty="0"/>
              <a:t> manual. </a:t>
            </a:r>
            <a:r>
              <a:rPr lang="en-US" altLang="ja-JP" b="0" dirty="0" err="1"/>
              <a:t>Ví</a:t>
            </a:r>
            <a:r>
              <a:rPr lang="en-US" altLang="ja-JP" b="0" dirty="0"/>
              <a:t> </a:t>
            </a:r>
            <a:r>
              <a:rPr lang="en-US" altLang="ja-JP" b="0" dirty="0" err="1"/>
              <a:t>dụ</a:t>
            </a:r>
            <a:r>
              <a:rPr lang="en-US" altLang="ja-JP" b="0" dirty="0"/>
              <a:t> </a:t>
            </a:r>
            <a:r>
              <a:rPr lang="en-US" altLang="ja-JP" b="0" dirty="0" err="1"/>
              <a:t>kế</a:t>
            </a:r>
            <a:r>
              <a:rPr lang="en-US" altLang="ja-JP" b="0" dirty="0"/>
              <a:t> </a:t>
            </a:r>
            <a:r>
              <a:rPr lang="en-US" altLang="ja-JP" b="0" dirty="0" err="1"/>
              <a:t>toán</a:t>
            </a:r>
            <a:r>
              <a:rPr lang="en-US" altLang="ja-JP" b="0" dirty="0"/>
              <a:t>, </a:t>
            </a:r>
            <a:r>
              <a:rPr lang="en-US" altLang="ja-JP" b="0" dirty="0" err="1"/>
              <a:t>luật</a:t>
            </a:r>
            <a:r>
              <a:rPr lang="en-US" altLang="ja-JP" b="0" dirty="0"/>
              <a:t> </a:t>
            </a:r>
            <a:r>
              <a:rPr lang="en-US" altLang="ja-JP" b="0" dirty="0" err="1"/>
              <a:t>sư</a:t>
            </a:r>
            <a:r>
              <a:rPr lang="en-US" altLang="ja-JP" b="0" dirty="0"/>
              <a:t>…</a:t>
            </a:r>
          </a:p>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còn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tồn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tại</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và</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phát</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triển</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kumimoji="0" lang="en-US" altLang="ja-JP" b="0" i="0" u="none" strike="noStrike" cap="none" normalizeH="0" baseline="0" dirty="0" err="1">
                <a:ln>
                  <a:noFill/>
                </a:ln>
                <a:solidFill>
                  <a:schemeClr val="tx1"/>
                </a:solidFill>
                <a:effectLst/>
                <a:latin typeface="Arial" panose="020B0604020202020204" pitchFamily="34" charset="0"/>
              </a:rPr>
              <a:t>Những</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việc</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liên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quan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đến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giao</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tiếp</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liên</a:t>
            </a:r>
            <a:r>
              <a:rPr lang="en-US" altLang="ja-JP" b="0" dirty="0"/>
              <a:t> </a:t>
            </a:r>
            <a:r>
              <a:rPr lang="en-US" altLang="ja-JP" b="0" dirty="0" err="1"/>
              <a:t>quan</a:t>
            </a:r>
            <a:r>
              <a:rPr lang="en-US" altLang="ja-JP" b="0" dirty="0"/>
              <a:t> </a:t>
            </a:r>
            <a:r>
              <a:rPr lang="en-US" altLang="ja-JP" b="0" dirty="0" err="1"/>
              <a:t>đến</a:t>
            </a:r>
            <a:r>
              <a:rPr lang="en-US" altLang="ja-JP" b="0" dirty="0"/>
              <a:t> </a:t>
            </a:r>
            <a:r>
              <a:rPr lang="en-US" altLang="ja-JP" b="0" dirty="0" err="1"/>
              <a:t>kỹ</a:t>
            </a:r>
            <a:r>
              <a:rPr lang="en-US" altLang="ja-JP" b="0" dirty="0"/>
              <a:t> </a:t>
            </a:r>
            <a:r>
              <a:rPr lang="en-US" altLang="ja-JP" b="0" dirty="0" err="1"/>
              <a:t>năng</a:t>
            </a:r>
            <a:r>
              <a:rPr lang="en-US" altLang="ja-JP" b="0" dirty="0"/>
              <a:t> </a:t>
            </a:r>
            <a:r>
              <a:rPr lang="en-US" altLang="ja-JP" b="0" dirty="0" err="1"/>
              <a:t>đọc</a:t>
            </a:r>
            <a:r>
              <a:rPr lang="en-US" altLang="ja-JP" b="0" dirty="0"/>
              <a:t> </a:t>
            </a:r>
            <a:r>
              <a:rPr lang="en-US" altLang="ja-JP" b="0" dirty="0" err="1"/>
              <a:t>hiểu</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endParaRPr kumimoji="0" lang="ja-JP"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57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①</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3735318" cy="1200329"/>
          </a:xfrm>
          <a:prstGeom prst="rect">
            <a:avLst/>
          </a:prstGeom>
          <a:noFill/>
        </p:spPr>
        <p:txBody>
          <a:bodyPr wrap="none" rtlCol="0">
            <a:spAutoFit/>
          </a:bodyPr>
          <a:lstStyle/>
          <a:p>
            <a:r>
              <a:rPr kumimoji="1" lang="en-US" altLang="ja-JP" dirty="0"/>
              <a:t>Siri:</a:t>
            </a:r>
          </a:p>
          <a:p>
            <a:r>
              <a:rPr kumimoji="1" lang="en-US" altLang="ja-JP" dirty="0"/>
              <a:t> </a:t>
            </a:r>
            <a:r>
              <a:rPr kumimoji="1" lang="ja-JP" altLang="en-US" dirty="0"/>
              <a:t>この近くのイタリア料理の店</a:t>
            </a:r>
            <a:endParaRPr kumimoji="1" lang="en-US" altLang="ja-JP" dirty="0"/>
          </a:p>
          <a:p>
            <a:r>
              <a:rPr kumimoji="1" lang="ja-JP" altLang="en-US" dirty="0"/>
              <a:t>  </a:t>
            </a:r>
            <a:endParaRPr kumimoji="1" lang="en-US" altLang="ja-JP" dirty="0"/>
          </a:p>
          <a:p>
            <a:r>
              <a:rPr kumimoji="1" lang="en-US" altLang="ja-JP" dirty="0"/>
              <a:t> </a:t>
            </a:r>
            <a:r>
              <a:rPr kumimoji="1" lang="ja-JP" altLang="en-US" dirty="0"/>
              <a:t>この近くのイタリア料理</a:t>
            </a:r>
            <a:r>
              <a:rPr kumimoji="1" lang="ja-JP" altLang="en-US" dirty="0">
                <a:solidFill>
                  <a:srgbClr val="FF0000"/>
                </a:solidFill>
              </a:rPr>
              <a:t>以外</a:t>
            </a:r>
            <a:r>
              <a:rPr kumimoji="1" lang="ja-JP" altLang="en-US" dirty="0"/>
              <a:t>の店</a:t>
            </a:r>
            <a:endParaRPr kumimoji="1" lang="en-US" altLang="ja-JP" dirty="0"/>
          </a:p>
        </p:txBody>
      </p:sp>
    </p:spTree>
    <p:extLst>
      <p:ext uri="{BB962C8B-B14F-4D97-AF65-F5344CB8AC3E}">
        <p14:creationId xmlns:p14="http://schemas.microsoft.com/office/powerpoint/2010/main" val="899209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②</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6195927" cy="1200329"/>
          </a:xfrm>
          <a:prstGeom prst="rect">
            <a:avLst/>
          </a:prstGeom>
          <a:noFill/>
        </p:spPr>
        <p:txBody>
          <a:bodyPr wrap="none" rtlCol="0">
            <a:spAutoFit/>
          </a:bodyPr>
          <a:lstStyle/>
          <a:p>
            <a:r>
              <a:rPr kumimoji="1" lang="en-US" altLang="ja-JP" b="0" dirty="0" err="1"/>
              <a:t>Chọn</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cho</a:t>
            </a:r>
            <a:r>
              <a:rPr kumimoji="1" lang="en-US" altLang="ja-JP" b="0" dirty="0"/>
              <a:t> </a:t>
            </a:r>
            <a:r>
              <a:rPr kumimoji="1" lang="en-US" altLang="ja-JP" b="0" dirty="0" err="1"/>
              <a:t>câu</a:t>
            </a:r>
            <a:r>
              <a:rPr kumimoji="1" lang="en-US" altLang="ja-JP" b="0" dirty="0"/>
              <a:t> </a:t>
            </a:r>
            <a:r>
              <a:rPr kumimoji="1" lang="en-US" altLang="ja-JP" b="0" dirty="0" err="1"/>
              <a:t>hỏi</a:t>
            </a:r>
            <a:r>
              <a:rPr kumimoji="1" lang="en-US" altLang="ja-JP" b="0" dirty="0"/>
              <a:t>: </a:t>
            </a:r>
            <a:r>
              <a:rPr kumimoji="1" lang="en-US" altLang="ja-JP" b="0" dirty="0" err="1"/>
              <a:t>tổng</a:t>
            </a:r>
            <a:r>
              <a:rPr kumimoji="1" lang="en-US" altLang="ja-JP" b="0" dirty="0"/>
              <a:t> </a:t>
            </a:r>
            <a:r>
              <a:rPr kumimoji="1" lang="en-US" altLang="ja-JP" b="0" dirty="0" err="1"/>
              <a:t>của</a:t>
            </a:r>
            <a:r>
              <a:rPr kumimoji="1" lang="en-US" altLang="ja-JP" b="0" dirty="0"/>
              <a:t> 1 </a:t>
            </a:r>
            <a:r>
              <a:rPr kumimoji="1" lang="en-US" altLang="ja-JP" b="0" dirty="0" err="1"/>
              <a:t>số</a:t>
            </a:r>
            <a:r>
              <a:rPr kumimoji="1" lang="en-US" altLang="ja-JP" b="0" dirty="0"/>
              <a:t> </a:t>
            </a:r>
            <a:r>
              <a:rPr kumimoji="1" lang="en-US" altLang="ja-JP" b="0" dirty="0" err="1"/>
              <a:t>lẻ</a:t>
            </a:r>
            <a:r>
              <a:rPr kumimoji="1" lang="en-US" altLang="ja-JP" b="0" dirty="0"/>
              <a:t> </a:t>
            </a:r>
            <a:r>
              <a:rPr kumimoji="1" lang="en-US" altLang="ja-JP" b="0" dirty="0" err="1"/>
              <a:t>và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lẻ</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Không</a:t>
            </a:r>
            <a:r>
              <a:rPr kumimoji="1" lang="en-US" altLang="ja-JP" b="0" dirty="0"/>
              <a:t> </a:t>
            </a:r>
            <a:r>
              <a:rPr kumimoji="1" lang="en-US" altLang="ja-JP" b="0" dirty="0" err="1"/>
              <a:t>biết</a:t>
            </a:r>
            <a:endParaRPr kumimoji="1" lang="en-US" altLang="ja-JP" b="0" dirty="0"/>
          </a:p>
        </p:txBody>
      </p:sp>
    </p:spTree>
    <p:extLst>
      <p:ext uri="{BB962C8B-B14F-4D97-AF65-F5344CB8AC3E}">
        <p14:creationId xmlns:p14="http://schemas.microsoft.com/office/powerpoint/2010/main" val="39490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734C315D-9DF8-4EDB-A6D0-D49D1BCDB541}"/>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r>
              <a:rPr kumimoji="1" lang="en-US" altLang="ja-JP" sz="2800" b="0" dirty="0"/>
              <a:t> </a:t>
            </a:r>
            <a:r>
              <a:rPr kumimoji="1" lang="en-US" altLang="ja-JP" sz="2800" b="0" dirty="0" err="1"/>
              <a:t>là</a:t>
            </a:r>
            <a:r>
              <a:rPr kumimoji="1" lang="en-US" altLang="ja-JP" sz="2800" b="0" dirty="0"/>
              <a:t> </a:t>
            </a:r>
            <a:r>
              <a:rPr kumimoji="1" lang="en-US" altLang="ja-JP" sz="2800" b="0" dirty="0" err="1"/>
              <a:t>gì</a:t>
            </a:r>
            <a:r>
              <a:rPr kumimoji="1" lang="en-US" altLang="ja-JP" sz="2800" b="0" dirty="0"/>
              <a:t>?</a:t>
            </a:r>
            <a:endParaRPr kumimoji="1" lang="ja-JP" altLang="en-US" sz="2800" b="0" dirty="0"/>
          </a:p>
        </p:txBody>
      </p:sp>
      <p:pic>
        <p:nvPicPr>
          <p:cNvPr id="1026" name="Picture 2" descr="ドラえもんと仲間たち｜ドラえもん｜テレビ朝日">
            <a:extLst>
              <a:ext uri="{FF2B5EF4-FFF2-40B4-BE49-F238E27FC236}">
                <a16:creationId xmlns:a16="http://schemas.microsoft.com/office/drawing/2014/main" id="{7EB6CF9E-9CBE-4906-BDD0-B6B2BD5E6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0"/>
            <a:ext cx="1395663"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63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41B545-2676-D24A-9679-E7CBB2492632}"/>
              </a:ext>
            </a:extLst>
          </p:cNvPr>
          <p:cNvSpPr>
            <a:spLocks noGrp="1"/>
          </p:cNvSpPr>
          <p:nvPr>
            <p:ph idx="1"/>
          </p:nvPr>
        </p:nvSpPr>
        <p:spPr>
          <a:xfrm>
            <a:off x="2571750" y="1915569"/>
            <a:ext cx="4514850" cy="2690929"/>
          </a:xfrm>
        </p:spPr>
        <p:txBody>
          <a:bodyPr anchor="ctr"/>
          <a:lstStyle/>
          <a:p>
            <a:pPr marL="557213" indent="-557213">
              <a:lnSpc>
                <a:spcPct val="150000"/>
              </a:lnSpc>
              <a:buFont typeface="+mj-ea"/>
              <a:buAutoNum type="circleNumDbPlain"/>
            </a:pPr>
            <a:r>
              <a:rPr lang="vi-VN" altLang="ja-JP" sz="2700" dirty="0"/>
              <a:t>Học có giám sát</a:t>
            </a:r>
          </a:p>
          <a:p>
            <a:pPr marL="557213" indent="-557213">
              <a:lnSpc>
                <a:spcPct val="150000"/>
              </a:lnSpc>
              <a:buFont typeface="+mj-ea"/>
              <a:buAutoNum type="circleNumDbPlain"/>
            </a:pPr>
            <a:r>
              <a:rPr lang="vi-VN" altLang="ja-JP" sz="2700" dirty="0"/>
              <a:t>Học không có giám sát</a:t>
            </a:r>
          </a:p>
          <a:p>
            <a:pPr marL="557213" indent="-557213">
              <a:lnSpc>
                <a:spcPct val="150000"/>
              </a:lnSpc>
              <a:buFont typeface="+mj-ea"/>
              <a:buAutoNum type="circleNumDbPlain"/>
            </a:pPr>
            <a:r>
              <a:rPr lang="vi-VN" altLang="ja-JP" sz="2700" dirty="0"/>
              <a:t>Học bán giám sát</a:t>
            </a:r>
          </a:p>
          <a:p>
            <a:pPr marL="557213" indent="-557213">
              <a:lnSpc>
                <a:spcPct val="150000"/>
              </a:lnSpc>
              <a:buFont typeface="+mj-ea"/>
              <a:buAutoNum type="circleNumDbPlain"/>
            </a:pPr>
            <a:r>
              <a:rPr lang="vi-VN" altLang="ja-JP" sz="2700" dirty="0"/>
              <a:t>Học củng cố</a:t>
            </a:r>
            <a:endParaRPr lang="ja-JP" altLang="en-US" sz="2700"/>
          </a:p>
        </p:txBody>
      </p:sp>
    </p:spTree>
    <p:extLst>
      <p:ext uri="{BB962C8B-B14F-4D97-AF65-F5344CB8AC3E}">
        <p14:creationId xmlns:p14="http://schemas.microsoft.com/office/powerpoint/2010/main" val="27176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91911" y="2286000"/>
            <a:ext cx="7918449" cy="2287806"/>
          </a:xfrm>
        </p:spPr>
        <p:txBody>
          <a:bodyPr/>
          <a:lstStyle/>
          <a:p>
            <a:pPr marL="257175" indent="-257175">
              <a:buFontTx/>
              <a:buChar char="-"/>
            </a:pPr>
            <a:r>
              <a:rPr lang="vi-VN" altLang="ja-JP" sz="2100" dirty="0"/>
              <a:t>Kiểu học phổ biến nhất</a:t>
            </a:r>
          </a:p>
          <a:p>
            <a:endParaRPr kumimoji="1" lang="vi-VN" altLang="ja-JP" sz="2100" dirty="0"/>
          </a:p>
          <a:p>
            <a:pPr marL="257175" indent="-257175">
              <a:buFontTx/>
              <a:buChar char="-"/>
            </a:pPr>
            <a:r>
              <a:rPr kumimoji="1" lang="en" altLang="ja-JP" sz="2100" dirty="0" err="1"/>
              <a:t>D</a:t>
            </a:r>
            <a:r>
              <a:rPr lang="en" altLang="ja-JP" sz="2100" dirty="0" err="1"/>
              <a:t>ự</a:t>
            </a:r>
            <a:r>
              <a:rPr lang="en" altLang="ja-JP" sz="2100" dirty="0"/>
              <a:t> </a:t>
            </a:r>
            <a:r>
              <a:rPr lang="en" altLang="ja-JP" sz="2100" dirty="0" err="1"/>
              <a:t>đoán</a:t>
            </a:r>
            <a:r>
              <a:rPr lang="en" altLang="ja-JP" sz="2100" dirty="0"/>
              <a:t> </a:t>
            </a:r>
            <a:r>
              <a:rPr lang="en" altLang="ja-JP" sz="2100" dirty="0" err="1"/>
              <a:t>dựa</a:t>
            </a:r>
            <a:r>
              <a:rPr lang="en" altLang="ja-JP" sz="2100" dirty="0"/>
              <a:t> </a:t>
            </a:r>
            <a:r>
              <a:rPr lang="en" altLang="ja-JP" sz="2100" dirty="0" err="1"/>
              <a:t>trên</a:t>
            </a:r>
            <a:r>
              <a:rPr lang="en" altLang="ja-JP" sz="2100" dirty="0"/>
              <a:t> </a:t>
            </a:r>
            <a:r>
              <a:rPr lang="en" altLang="ja-JP" sz="2100" dirty="0" err="1"/>
              <a:t>kết</a:t>
            </a:r>
            <a:r>
              <a:rPr lang="en" altLang="ja-JP" sz="2100" dirty="0"/>
              <a:t> </a:t>
            </a:r>
            <a:r>
              <a:rPr lang="en" altLang="ja-JP" sz="2100" dirty="0" err="1"/>
              <a:t>quả</a:t>
            </a:r>
            <a:r>
              <a:rPr lang="en" altLang="ja-JP" sz="2100" dirty="0"/>
              <a:t> </a:t>
            </a:r>
            <a:r>
              <a:rPr lang="en" altLang="ja-JP" sz="2100" dirty="0" err="1"/>
              <a:t>từ</a:t>
            </a:r>
            <a:r>
              <a:rPr lang="en" altLang="ja-JP" sz="2100" dirty="0"/>
              <a:t> </a:t>
            </a:r>
            <a:r>
              <a:rPr lang="en" altLang="ja-JP" sz="2100" dirty="0" err="1"/>
              <a:t>dữ</a:t>
            </a:r>
            <a:r>
              <a:rPr lang="en" altLang="ja-JP" sz="2100" dirty="0"/>
              <a:t> </a:t>
            </a:r>
            <a:r>
              <a:rPr lang="en" altLang="ja-JP" sz="2100" dirty="0" err="1"/>
              <a:t>liệu</a:t>
            </a:r>
            <a:r>
              <a:rPr lang="en" altLang="ja-JP" sz="2100" dirty="0"/>
              <a:t> </a:t>
            </a:r>
            <a:r>
              <a:rPr lang="en" altLang="ja-JP" sz="2100" dirty="0" err="1"/>
              <a:t>cho</a:t>
            </a:r>
            <a:r>
              <a:rPr lang="en" altLang="ja-JP" sz="2100" dirty="0"/>
              <a:t> </a:t>
            </a:r>
            <a:r>
              <a:rPr lang="en" altLang="ja-JP" sz="2100" dirty="0" err="1"/>
              <a:t>sẵn</a:t>
            </a:r>
            <a:r>
              <a:rPr lang="en" altLang="ja-JP" sz="2100" dirty="0"/>
              <a:t> </a:t>
            </a:r>
          </a:p>
          <a:p>
            <a:endParaRPr kumimoji="1" lang="vi-VN" altLang="ja-JP" sz="2100" dirty="0"/>
          </a:p>
          <a:p>
            <a:pPr marL="257175" indent="-257175">
              <a:buFontTx/>
              <a:buChar char="-"/>
            </a:pPr>
            <a:r>
              <a:rPr kumimoji="1" lang="vi-VN" altLang="ja-JP" sz="2100" dirty="0"/>
              <a:t>Mục tiêu:</a:t>
            </a:r>
          </a:p>
          <a:p>
            <a:pPr marL="511969" lvl="1" indent="-257175">
              <a:buFontTx/>
              <a:buChar char="-"/>
            </a:pPr>
            <a:r>
              <a:rPr kumimoji="1" lang="vi-VN" altLang="ja-JP" sz="2100" b="1" dirty="0"/>
              <a:t>Sai lệch giữa kết quả đúng và kết quả dự đoán thấp nhất</a:t>
            </a:r>
            <a:endParaRPr kumimoji="1" lang="ja-JP" altLang="en-US" sz="1500" b="1"/>
          </a:p>
        </p:txBody>
      </p:sp>
    </p:spTree>
    <p:extLst>
      <p:ext uri="{BB962C8B-B14F-4D97-AF65-F5344CB8AC3E}">
        <p14:creationId xmlns:p14="http://schemas.microsoft.com/office/powerpoint/2010/main" val="144958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28800"/>
            <a:ext cx="7918450" cy="3931333"/>
          </a:xfrm>
        </p:spPr>
        <p:txBody>
          <a:bodyPr/>
          <a:lstStyle/>
          <a:p>
            <a:pPr marL="257175" indent="-257175">
              <a:buFontTx/>
              <a:buChar char="-"/>
            </a:pPr>
            <a:r>
              <a:rPr lang="vi-VN" altLang="ja-JP" sz="2100" dirty="0"/>
              <a:t>Dữ liệu thường có kiểu “cặp”: </a:t>
            </a:r>
          </a:p>
          <a:p>
            <a:pPr marL="511969" lvl="1" indent="-257175">
              <a:buFontTx/>
              <a:buChar char="-"/>
            </a:pPr>
            <a:r>
              <a:rPr lang="vi-VN" altLang="ja-JP" sz="1800" dirty="0"/>
              <a:t>[ dữ liệu ] : [ nhãn ] </a:t>
            </a:r>
            <a:br>
              <a:rPr lang="vi-VN" altLang="ja-JP" sz="1800" dirty="0"/>
            </a:br>
            <a:r>
              <a:rPr lang="vi-VN" altLang="ja-JP" sz="1800" dirty="0">
                <a:sym typeface="Wingdings" pitchFamily="2" charset="2"/>
              </a:rPr>
              <a:t> [ X ] : [ Y ]</a:t>
            </a:r>
          </a:p>
          <a:p>
            <a:pPr marL="511969" lvl="1" indent="-257175">
              <a:buFontTx/>
              <a:buChar char="-"/>
            </a:pPr>
            <a:endParaRPr lang="vi-VN" altLang="ja-JP" sz="1800" dirty="0">
              <a:sym typeface="Wingdings" pitchFamily="2" charset="2"/>
            </a:endParaRPr>
          </a:p>
          <a:p>
            <a:pPr marL="511969" lvl="1" indent="-257175">
              <a:buFontTx/>
              <a:buChar char="-"/>
            </a:pPr>
            <a:r>
              <a:rPr lang="vi-VN" altLang="ja-JP" sz="1800" dirty="0"/>
              <a:t>Dự đoán [ Y’ ] </a:t>
            </a:r>
          </a:p>
          <a:p>
            <a:pPr marL="939404" lvl="2" indent="-257175">
              <a:buFontTx/>
              <a:buChar char="-"/>
            </a:pPr>
            <a:r>
              <a:rPr lang="vi-VN" altLang="ja-JP" sz="1800" dirty="0"/>
              <a:t>Y’ – Y </a:t>
            </a:r>
            <a:r>
              <a:rPr lang="vi-VN" altLang="ja-JP" sz="1800" dirty="0">
                <a:sym typeface="Wingdings" pitchFamily="2" charset="2"/>
              </a:rPr>
              <a:t> nhỏ nhất</a:t>
            </a:r>
          </a:p>
          <a:p>
            <a:pPr marL="939404" lvl="2" indent="-257175">
              <a:buFontTx/>
              <a:buChar char="-"/>
            </a:pPr>
            <a:endParaRPr lang="vi-VN" altLang="ja-JP" sz="1800" dirty="0"/>
          </a:p>
          <a:p>
            <a:pPr marL="511969" lvl="1" indent="-257175">
              <a:buFontTx/>
              <a:buChar char="-"/>
            </a:pPr>
            <a:r>
              <a:rPr lang="vi-VN" altLang="ja-JP" sz="1800" dirty="0"/>
              <a:t>V.d. </a:t>
            </a:r>
          </a:p>
          <a:p>
            <a:pPr marL="939404" lvl="2" indent="-257175">
              <a:buFontTx/>
              <a:buChar char="-"/>
            </a:pPr>
            <a:r>
              <a:rPr lang="vi-VN" altLang="ja-JP" sz="1800" dirty="0"/>
              <a:t>Kích thước cánh hoa Diên Vĩ (Iris) </a:t>
            </a:r>
            <a:br>
              <a:rPr lang="vi-VN" altLang="ja-JP" sz="1800" dirty="0"/>
            </a:br>
            <a:r>
              <a:rPr lang="vi-VN" altLang="ja-JP" sz="1800" dirty="0">
                <a:sym typeface="Wingdings" pitchFamily="2" charset="2"/>
              </a:rPr>
              <a:t> loại hoa</a:t>
            </a:r>
            <a:r>
              <a:rPr lang="vi-VN" altLang="ja-JP" sz="1800" dirty="0"/>
              <a:t> </a:t>
            </a:r>
          </a:p>
          <a:p>
            <a:pPr marL="1198960" lvl="3" indent="-257175">
              <a:buFontTx/>
              <a:buChar char="-"/>
            </a:pPr>
            <a:endParaRPr lang="vi-VN" altLang="ja-JP" dirty="0"/>
          </a:p>
          <a:p>
            <a:pPr lvl="2" indent="0">
              <a:buNone/>
            </a:pPr>
            <a:endParaRPr lang="vi-VN" altLang="ja-JP" dirty="0"/>
          </a:p>
        </p:txBody>
      </p:sp>
      <p:pic>
        <p:nvPicPr>
          <p:cNvPr id="5" name="図 4">
            <a:extLst>
              <a:ext uri="{FF2B5EF4-FFF2-40B4-BE49-F238E27FC236}">
                <a16:creationId xmlns:a16="http://schemas.microsoft.com/office/drawing/2014/main" id="{A5E473C7-4D87-9A48-BFD2-BB0720FF4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150" y="1428750"/>
            <a:ext cx="2600325" cy="4124325"/>
          </a:xfrm>
          <a:prstGeom prst="rect">
            <a:avLst/>
          </a:prstGeom>
        </p:spPr>
      </p:pic>
    </p:spTree>
    <p:extLst>
      <p:ext uri="{BB962C8B-B14F-4D97-AF65-F5344CB8AC3E}">
        <p14:creationId xmlns:p14="http://schemas.microsoft.com/office/powerpoint/2010/main" val="261649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84375" y="1757136"/>
            <a:ext cx="7918450" cy="770467"/>
          </a:xfrm>
        </p:spPr>
        <p:txBody>
          <a:bodyPr/>
          <a:lstStyle/>
          <a:p>
            <a:pPr marL="257175" indent="-257175">
              <a:buFontTx/>
              <a:buChar char="-"/>
            </a:pPr>
            <a:r>
              <a:rPr lang="vi-VN" altLang="ja-JP" dirty="0"/>
              <a:t>Ví dụ thực tế #1: Nhận diện hình ảnh</a:t>
            </a:r>
            <a:endParaRPr lang="en" altLang="ja-JP" dirty="0"/>
          </a:p>
          <a:p>
            <a:endParaRPr kumimoji="1" lang="ja-JP" altLang="en-US"/>
          </a:p>
        </p:txBody>
      </p:sp>
      <p:pic>
        <p:nvPicPr>
          <p:cNvPr id="5" name="図 4">
            <a:extLst>
              <a:ext uri="{FF2B5EF4-FFF2-40B4-BE49-F238E27FC236}">
                <a16:creationId xmlns:a16="http://schemas.microsoft.com/office/drawing/2014/main" id="{A33AE7DC-9405-0C4B-8F8E-C3BC10B5B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2343150"/>
            <a:ext cx="4419600" cy="1783155"/>
          </a:xfrm>
          <a:prstGeom prst="rect">
            <a:avLst/>
          </a:prstGeom>
        </p:spPr>
      </p:pic>
      <p:pic>
        <p:nvPicPr>
          <p:cNvPr id="7" name="図 6">
            <a:extLst>
              <a:ext uri="{FF2B5EF4-FFF2-40B4-BE49-F238E27FC236}">
                <a16:creationId xmlns:a16="http://schemas.microsoft.com/office/drawing/2014/main" id="{1C5701DD-58FE-8C4D-AAE6-6196709E4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4343400"/>
            <a:ext cx="2857500" cy="1314450"/>
          </a:xfrm>
          <a:prstGeom prst="rect">
            <a:avLst/>
          </a:prstGeom>
        </p:spPr>
      </p:pic>
      <p:pic>
        <p:nvPicPr>
          <p:cNvPr id="9" name="図 8">
            <a:extLst>
              <a:ext uri="{FF2B5EF4-FFF2-40B4-BE49-F238E27FC236}">
                <a16:creationId xmlns:a16="http://schemas.microsoft.com/office/drawing/2014/main" id="{B84B6326-BBD1-4C45-B1AB-1BD7E2A33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39" y="2522141"/>
            <a:ext cx="3658886" cy="2061173"/>
          </a:xfrm>
          <a:prstGeom prst="rect">
            <a:avLst/>
          </a:prstGeom>
        </p:spPr>
      </p:pic>
    </p:spTree>
    <p:extLst>
      <p:ext uri="{BB962C8B-B14F-4D97-AF65-F5344CB8AC3E}">
        <p14:creationId xmlns:p14="http://schemas.microsoft.com/office/powerpoint/2010/main" val="340873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75583" y="1822450"/>
            <a:ext cx="7918450" cy="770467"/>
          </a:xfrm>
        </p:spPr>
        <p:txBody>
          <a:bodyPr/>
          <a:lstStyle/>
          <a:p>
            <a:pPr marL="257175" indent="-257175">
              <a:buFontTx/>
              <a:buChar char="-"/>
            </a:pPr>
            <a:r>
              <a:rPr lang="vi-VN" altLang="ja-JP" dirty="0"/>
              <a:t>Ví dụ thực tế #2: Dự đoán cổ phiếu</a:t>
            </a:r>
            <a:endParaRPr lang="en" altLang="ja-JP" dirty="0"/>
          </a:p>
          <a:p>
            <a:endParaRPr kumimoji="1" lang="ja-JP" altLang="en-US"/>
          </a:p>
        </p:txBody>
      </p:sp>
      <p:pic>
        <p:nvPicPr>
          <p:cNvPr id="5" name="図 4">
            <a:extLst>
              <a:ext uri="{FF2B5EF4-FFF2-40B4-BE49-F238E27FC236}">
                <a16:creationId xmlns:a16="http://schemas.microsoft.com/office/drawing/2014/main" id="{55EDE908-2BF4-1143-B7BC-1D68F14F9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350" y="2400300"/>
            <a:ext cx="3543300" cy="2656071"/>
          </a:xfrm>
          <a:prstGeom prst="rect">
            <a:avLst/>
          </a:prstGeom>
        </p:spPr>
      </p:pic>
    </p:spTree>
    <p:extLst>
      <p:ext uri="{BB962C8B-B14F-4D97-AF65-F5344CB8AC3E}">
        <p14:creationId xmlns:p14="http://schemas.microsoft.com/office/powerpoint/2010/main" val="37779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9"/>
            <a:ext cx="7918450" cy="3839000"/>
          </a:xfrm>
        </p:spPr>
        <p:txBody>
          <a:bodyPr/>
          <a:lstStyle/>
          <a:p>
            <a:pPr marL="257175" indent="-257175">
              <a:buFontTx/>
              <a:buChar char="-"/>
            </a:pPr>
            <a:r>
              <a:rPr lang="vi-VN" altLang="ja-JP" sz="2100" dirty="0"/>
              <a:t>Chỉ có [ dữ liệu ] không có [ nhãn ]</a:t>
            </a:r>
          </a:p>
          <a:p>
            <a:pPr marL="257175" indent="-257175">
              <a:buFontTx/>
              <a:buChar char="-"/>
            </a:pPr>
            <a:endParaRPr lang="vi-VN" altLang="ja-JP" sz="2100" dirty="0"/>
          </a:p>
          <a:p>
            <a:pPr marL="257175" indent="-257175">
              <a:buFontTx/>
              <a:buChar char="-"/>
            </a:pPr>
            <a:r>
              <a:rPr lang="vi-VN" altLang="ja-JP" sz="2100" dirty="0"/>
              <a:t>Mục tiêu:</a:t>
            </a:r>
          </a:p>
          <a:p>
            <a:pPr marL="511969" lvl="1" indent="-257175">
              <a:buFontTx/>
              <a:buChar char="-"/>
            </a:pPr>
            <a:r>
              <a:rPr lang="vi-VN" altLang="ja-JP" sz="2100" b="1" dirty="0"/>
              <a:t>Tìm ra cấu trúc hay quy luật ẩn sau dữ liệu nhận được</a:t>
            </a:r>
          </a:p>
          <a:p>
            <a:pPr marL="511969" lvl="1" indent="-257175">
              <a:buFontTx/>
              <a:buChar char="-"/>
            </a:pPr>
            <a:endParaRPr lang="vi-VN" altLang="ja-JP" sz="2100" b="1" dirty="0"/>
          </a:p>
          <a:p>
            <a:pPr marL="257175" indent="-257175">
              <a:buFontTx/>
              <a:buChar char="-"/>
            </a:pPr>
            <a:r>
              <a:rPr lang="vi-VN" altLang="ja-JP" sz="2100" dirty="0"/>
              <a:t>Xử lý các vấn đề như:</a:t>
            </a:r>
          </a:p>
          <a:p>
            <a:pPr marL="511969" lvl="1" indent="-257175">
              <a:buFontTx/>
              <a:buChar char="-"/>
            </a:pPr>
            <a:r>
              <a:rPr lang="vi-VN" altLang="ja-JP" sz="2100" dirty="0"/>
              <a:t>"phân nhóm" (clustering) </a:t>
            </a:r>
          </a:p>
          <a:p>
            <a:pPr marL="511969" lvl="1" indent="-257175">
              <a:buFontTx/>
              <a:buChar char="-"/>
            </a:pPr>
            <a:r>
              <a:rPr lang="vi-VN" altLang="ja-JP" sz="2100" dirty="0"/>
              <a:t>"giảm chiều" (dimensional reduction)</a:t>
            </a:r>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15930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F31F14-5CFA-0C43-A0B0-3A4F7E0C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2057400"/>
            <a:ext cx="4572000" cy="3429000"/>
          </a:xfrm>
          <a:prstGeom prst="rect">
            <a:avLst/>
          </a:prstGeom>
        </p:spPr>
      </p:pic>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Phân nhóm</a:t>
            </a:r>
            <a:endParaRPr lang="en" altLang="ja-JP" dirty="0"/>
          </a:p>
          <a:p>
            <a:endParaRPr kumimoji="1" lang="ja-JP" altLang="en-US"/>
          </a:p>
        </p:txBody>
      </p:sp>
    </p:spTree>
    <p:extLst>
      <p:ext uri="{BB962C8B-B14F-4D97-AF65-F5344CB8AC3E}">
        <p14:creationId xmlns:p14="http://schemas.microsoft.com/office/powerpoint/2010/main" val="85569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#2: Giảm chiều</a:t>
            </a:r>
            <a:endParaRPr lang="en" altLang="ja-JP" dirty="0"/>
          </a:p>
          <a:p>
            <a:endParaRPr kumimoji="1" lang="ja-JP" altLang="en-US"/>
          </a:p>
        </p:txBody>
      </p:sp>
      <p:pic>
        <p:nvPicPr>
          <p:cNvPr id="5" name="図 4">
            <a:extLst>
              <a:ext uri="{FF2B5EF4-FFF2-40B4-BE49-F238E27FC236}">
                <a16:creationId xmlns:a16="http://schemas.microsoft.com/office/drawing/2014/main" id="{63E196EC-69DA-2F41-83F7-68D2BF58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43150"/>
            <a:ext cx="6404150" cy="3414713"/>
          </a:xfrm>
          <a:prstGeom prst="rect">
            <a:avLst/>
          </a:prstGeom>
        </p:spPr>
      </p:pic>
      <p:sp>
        <p:nvSpPr>
          <p:cNvPr id="6" name="テキスト ボックス 5">
            <a:extLst>
              <a:ext uri="{FF2B5EF4-FFF2-40B4-BE49-F238E27FC236}">
                <a16:creationId xmlns:a16="http://schemas.microsoft.com/office/drawing/2014/main" id="{5CD60F55-6BAA-3142-B5C0-BDAF8D7FB042}"/>
              </a:ext>
            </a:extLst>
          </p:cNvPr>
          <p:cNvSpPr txBox="1"/>
          <p:nvPr/>
        </p:nvSpPr>
        <p:spPr>
          <a:xfrm>
            <a:off x="5372100" y="5480864"/>
            <a:ext cx="2228850" cy="646331"/>
          </a:xfrm>
          <a:prstGeom prst="rect">
            <a:avLst/>
          </a:prstGeom>
          <a:noFill/>
        </p:spPr>
        <p:txBody>
          <a:bodyPr wrap="square" rtlCol="0">
            <a:spAutoFit/>
          </a:bodyPr>
          <a:lstStyle/>
          <a:p>
            <a:r>
              <a:rPr kumimoji="1" lang="vi-VN" altLang="ja-JP" b="0" dirty="0"/>
              <a:t>Credits: Cooley et al., 2019</a:t>
            </a:r>
            <a:endParaRPr kumimoji="1" lang="ja-JP" altLang="en-US" b="0"/>
          </a:p>
        </p:txBody>
      </p:sp>
    </p:spTree>
    <p:extLst>
      <p:ext uri="{BB962C8B-B14F-4D97-AF65-F5344CB8AC3E}">
        <p14:creationId xmlns:p14="http://schemas.microsoft.com/office/powerpoint/2010/main" val="500442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3. Học bán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8"/>
            <a:ext cx="7918450" cy="4226798"/>
          </a:xfrm>
        </p:spPr>
        <p:txBody>
          <a:bodyPr/>
          <a:lstStyle/>
          <a:p>
            <a:pPr marL="257175" indent="-257175">
              <a:buFontTx/>
              <a:buChar char="-"/>
            </a:pPr>
            <a:r>
              <a:rPr lang="vi-VN" altLang="ja-JP" sz="2100" dirty="0"/>
              <a:t>Nằm giữa hai cách học trên</a:t>
            </a:r>
          </a:p>
          <a:p>
            <a:pPr marL="257175" indent="-257175">
              <a:buFontTx/>
              <a:buChar char="-"/>
            </a:pPr>
            <a:endParaRPr lang="vi-VN" altLang="ja-JP" sz="2100" dirty="0"/>
          </a:p>
          <a:p>
            <a:pPr marL="257175" indent="-257175">
              <a:buFontTx/>
              <a:buChar char="-"/>
            </a:pPr>
            <a:r>
              <a:rPr lang="vi-VN" altLang="ja-JP" sz="2100" dirty="0"/>
              <a:t>Trong bộ dữ liệu, một số có [ nhãn ] và một số chưa có [ nhãn ]</a:t>
            </a:r>
          </a:p>
          <a:p>
            <a:pPr marL="511969" lvl="1" indent="-257175">
              <a:buFontTx/>
              <a:buChar char="-"/>
            </a:pPr>
            <a:r>
              <a:rPr lang="vi-VN" altLang="ja-JP" sz="2100" dirty="0"/>
              <a:t>Kiểu dữ liệu thường gặp trong thực tế</a:t>
            </a:r>
          </a:p>
          <a:p>
            <a:pPr marL="511969" lvl="1" indent="-257175">
              <a:buFontTx/>
              <a:buChar char="-"/>
            </a:pPr>
            <a:r>
              <a:rPr lang="vi-VN" altLang="ja-JP" sz="2100" dirty="0"/>
              <a:t>Vấn đề về đánh [ nhãn ] cho dữ liệu</a:t>
            </a:r>
          </a:p>
          <a:p>
            <a:pPr marL="939404" lvl="2" indent="-257175">
              <a:buFontTx/>
              <a:buChar char="-"/>
            </a:pPr>
            <a:r>
              <a:rPr lang="vi-VN" altLang="ja-JP" sz="2100" dirty="0"/>
              <a:t>Tốn nhiều thời gian: dữ liệu ảnh </a:t>
            </a:r>
          </a:p>
          <a:p>
            <a:pPr marL="939404" lvl="2" indent="-257175">
              <a:buFontTx/>
              <a:buChar char="-"/>
            </a:pPr>
            <a:r>
              <a:rPr lang="en" altLang="ja-JP" sz="2100" dirty="0" err="1"/>
              <a:t>Đòi</a:t>
            </a:r>
            <a:r>
              <a:rPr lang="en" altLang="ja-JP" sz="2100" dirty="0"/>
              <a:t> </a:t>
            </a:r>
            <a:r>
              <a:rPr lang="en" altLang="ja-JP" sz="2100" dirty="0" err="1"/>
              <a:t>hỏi</a:t>
            </a:r>
            <a:r>
              <a:rPr lang="en" altLang="ja-JP" sz="2100" dirty="0"/>
              <a:t> </a:t>
            </a:r>
            <a:r>
              <a:rPr lang="en" altLang="ja-JP" sz="2100" dirty="0" err="1"/>
              <a:t>chuyên</a:t>
            </a:r>
            <a:r>
              <a:rPr lang="en" altLang="ja-JP" sz="2100" dirty="0"/>
              <a:t> </a:t>
            </a:r>
            <a:r>
              <a:rPr lang="en" altLang="ja-JP" sz="2100" dirty="0" err="1"/>
              <a:t>môn</a:t>
            </a:r>
            <a:r>
              <a:rPr lang="en" altLang="ja-JP" sz="2100" dirty="0"/>
              <a:t>: </a:t>
            </a:r>
            <a:r>
              <a:rPr lang="en" altLang="ja-JP" sz="2100" dirty="0" err="1"/>
              <a:t>dữ</a:t>
            </a:r>
            <a:r>
              <a:rPr lang="en" altLang="ja-JP" sz="2100" dirty="0"/>
              <a:t> </a:t>
            </a:r>
            <a:r>
              <a:rPr lang="en" altLang="ja-JP" sz="2100" dirty="0" err="1"/>
              <a:t>liệu</a:t>
            </a:r>
            <a:r>
              <a:rPr lang="en" altLang="ja-JP" sz="2100" dirty="0"/>
              <a:t> y </a:t>
            </a:r>
            <a:r>
              <a:rPr lang="en" altLang="ja-JP" sz="2100" dirty="0" err="1"/>
              <a:t>tế</a:t>
            </a:r>
            <a:endParaRPr lang="en" altLang="ja-JP" sz="2100" dirty="0"/>
          </a:p>
          <a:p>
            <a:pPr lvl="2" indent="0">
              <a:buNone/>
            </a:pPr>
            <a:r>
              <a:rPr lang="en" altLang="ja-JP" sz="2100" dirty="0"/>
              <a:t>	</a:t>
            </a:r>
          </a:p>
          <a:p>
            <a:pPr marL="939404" lvl="2" indent="-257175">
              <a:buFontTx/>
              <a:buChar char="-"/>
            </a:pPr>
            <a:endParaRPr lang="vi-VN" altLang="ja-JP" sz="2100" dirty="0"/>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380825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2228850"/>
            <a:ext cx="5334000" cy="2869503"/>
          </a:xfrm>
        </p:spPr>
        <p:txBody>
          <a:bodyPr/>
          <a:lstStyle/>
          <a:p>
            <a:pPr marL="257175" indent="-257175">
              <a:buFontTx/>
              <a:buChar char="-"/>
            </a:pPr>
            <a:r>
              <a:rPr lang="vi-VN" altLang="ja-JP" sz="2100" dirty="0"/>
              <a:t>Hệ thống sẽ học cách đưa ra lựa chọn dựa trên phản hồi từ một </a:t>
            </a:r>
            <a:r>
              <a:rPr lang="vi-VN" altLang="ja-JP" sz="2100" b="1" dirty="0"/>
              <a:t>"môi trường" </a:t>
            </a:r>
            <a:r>
              <a:rPr lang="vi-VN" altLang="ja-JP" sz="2100" dirty="0"/>
              <a:t>bên ngoài</a:t>
            </a:r>
          </a:p>
          <a:p>
            <a:pPr marL="257175" indent="-257175">
              <a:buFontTx/>
              <a:buChar char="-"/>
            </a:pPr>
            <a:endParaRPr lang="vi-VN" altLang="ja-JP" sz="2100" dirty="0"/>
          </a:p>
          <a:p>
            <a:pPr marL="257175" indent="-257175">
              <a:buFontTx/>
              <a:buChar char="-"/>
            </a:pPr>
            <a:r>
              <a:rPr lang="vi-VN" altLang="ja-JP" sz="2100" dirty="0"/>
              <a:t>Mục tiêu: </a:t>
            </a:r>
          </a:p>
          <a:p>
            <a:pPr marL="511969" lvl="1" indent="-257175">
              <a:buFontTx/>
              <a:buChar char="-"/>
            </a:pPr>
            <a:r>
              <a:rPr lang="vi-VN" altLang="ja-JP" sz="2100" b="1" dirty="0"/>
              <a:t>Phần thưởng cuối cùng đạt được là cao nhất</a:t>
            </a:r>
          </a:p>
          <a:p>
            <a:endParaRPr lang="vi-VN" altLang="ja-JP" sz="2100" dirty="0"/>
          </a:p>
        </p:txBody>
      </p:sp>
      <p:pic>
        <p:nvPicPr>
          <p:cNvPr id="5" name="図 4">
            <a:extLst>
              <a:ext uri="{FF2B5EF4-FFF2-40B4-BE49-F238E27FC236}">
                <a16:creationId xmlns:a16="http://schemas.microsoft.com/office/drawing/2014/main" id="{DFD29DA1-641F-7748-BC11-B64D87091FF6}"/>
              </a:ext>
            </a:extLst>
          </p:cNvPr>
          <p:cNvPicPr>
            <a:picLocks noChangeAspect="1"/>
          </p:cNvPicPr>
          <p:nvPr/>
        </p:nvPicPr>
        <p:blipFill rotWithShape="1">
          <a:blip r:embed="rId2">
            <a:extLst>
              <a:ext uri="{28A0092B-C50C-407E-A947-70E740481C1C}">
                <a14:useLocalDpi xmlns:a14="http://schemas.microsoft.com/office/drawing/2010/main" val="0"/>
              </a:ext>
            </a:extLst>
          </a:blip>
          <a:srcRect r="55794"/>
          <a:stretch/>
        </p:blipFill>
        <p:spPr>
          <a:xfrm>
            <a:off x="6229351" y="2228851"/>
            <a:ext cx="2566988" cy="1974350"/>
          </a:xfrm>
          <a:prstGeom prst="rect">
            <a:avLst/>
          </a:prstGeom>
        </p:spPr>
      </p:pic>
    </p:spTree>
    <p:extLst>
      <p:ext uri="{BB962C8B-B14F-4D97-AF65-F5344CB8AC3E}">
        <p14:creationId xmlns:p14="http://schemas.microsoft.com/office/powerpoint/2010/main" val="183770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954107"/>
          </a:xfrm>
          <a:prstGeom prst="rect">
            <a:avLst/>
          </a:prstGeom>
          <a:noFill/>
        </p:spPr>
        <p:txBody>
          <a:bodyPr wrap="square" rtlCol="0">
            <a:spAutoFit/>
          </a:bodyPr>
          <a:lstStyle/>
          <a:p>
            <a:r>
              <a:rPr kumimoji="1" lang="en-US" altLang="ja-JP" sz="2800" b="0" dirty="0"/>
              <a:t>1 </a:t>
            </a:r>
            <a:r>
              <a:rPr kumimoji="1" lang="en-US" altLang="ja-JP" sz="2800" b="0" dirty="0" err="1"/>
              <a:t>số</a:t>
            </a:r>
            <a:r>
              <a:rPr kumimoji="1" lang="en-US" altLang="ja-JP" sz="2800" b="0" dirty="0"/>
              <a:t> </a:t>
            </a:r>
            <a:r>
              <a:rPr kumimoji="1" lang="en-US" altLang="ja-JP" sz="2800" b="0" dirty="0" err="1"/>
              <a:t>định</a:t>
            </a:r>
            <a:r>
              <a:rPr kumimoji="1" lang="en-US" altLang="ja-JP" sz="2800" b="0" dirty="0"/>
              <a:t> </a:t>
            </a:r>
            <a:r>
              <a:rPr kumimoji="1" lang="en-US" altLang="ja-JP" sz="2800" b="0" dirty="0" err="1"/>
              <a:t>nghĩa</a:t>
            </a:r>
            <a:r>
              <a:rPr kumimoji="1" lang="en-US" altLang="ja-JP" sz="2800" b="0" dirty="0"/>
              <a:t> </a:t>
            </a:r>
            <a:r>
              <a:rPr kumimoji="1" lang="en-US" altLang="ja-JP" sz="2800" b="0" dirty="0" err="1"/>
              <a:t>của</a:t>
            </a:r>
            <a:r>
              <a:rPr kumimoji="1" lang="en-US" altLang="ja-JP" sz="2800" b="0" dirty="0"/>
              <a:t> </a:t>
            </a:r>
            <a:r>
              <a:rPr kumimoji="1" lang="en-US" altLang="ja-JP" sz="2800" b="0" dirty="0" err="1"/>
              <a:t>các</a:t>
            </a:r>
            <a:r>
              <a:rPr kumimoji="1" lang="en-US" altLang="ja-JP" sz="2800" b="0" dirty="0"/>
              <a:t> </a:t>
            </a:r>
            <a:r>
              <a:rPr kumimoji="1" lang="en-US" altLang="ja-JP" sz="2800" b="0" dirty="0" err="1"/>
              <a:t>nhà</a:t>
            </a:r>
            <a:r>
              <a:rPr kumimoji="1" lang="en-US" altLang="ja-JP" sz="2800" b="0" dirty="0"/>
              <a:t> khoa </a:t>
            </a:r>
            <a:r>
              <a:rPr kumimoji="1" lang="en-US" altLang="ja-JP" sz="2800" b="0" dirty="0" err="1"/>
              <a:t>học</a:t>
            </a:r>
            <a:r>
              <a:rPr kumimoji="1" lang="en-US" altLang="ja-JP" sz="2800" b="0" dirty="0"/>
              <a:t> </a:t>
            </a:r>
            <a:r>
              <a:rPr kumimoji="1" lang="en-US" altLang="ja-JP" sz="2800" b="0" dirty="0" err="1"/>
              <a:t>về</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5" name="図 4">
            <a:extLst>
              <a:ext uri="{FF2B5EF4-FFF2-40B4-BE49-F238E27FC236}">
                <a16:creationId xmlns:a16="http://schemas.microsoft.com/office/drawing/2014/main" id="{BE04E694-BFA7-4915-950C-53F8A7D8D74A}"/>
              </a:ext>
            </a:extLst>
          </p:cNvPr>
          <p:cNvPicPr>
            <a:picLocks noChangeAspect="1"/>
          </p:cNvPicPr>
          <p:nvPr/>
        </p:nvPicPr>
        <p:blipFill>
          <a:blip r:embed="rId2"/>
          <a:stretch>
            <a:fillRect/>
          </a:stretch>
        </p:blipFill>
        <p:spPr>
          <a:xfrm>
            <a:off x="2154651" y="990600"/>
            <a:ext cx="4834697" cy="5378863"/>
          </a:xfrm>
          <a:prstGeom prst="rect">
            <a:avLst/>
          </a:prstGeom>
        </p:spPr>
      </p:pic>
      <p:sp>
        <p:nvSpPr>
          <p:cNvPr id="6" name="四角形: 角を丸くする 5">
            <a:extLst>
              <a:ext uri="{FF2B5EF4-FFF2-40B4-BE49-F238E27FC236}">
                <a16:creationId xmlns:a16="http://schemas.microsoft.com/office/drawing/2014/main" id="{10221FF5-592E-4BBA-8EB9-71E4EC0109E0}"/>
              </a:ext>
            </a:extLst>
          </p:cNvPr>
          <p:cNvSpPr/>
          <p:nvPr/>
        </p:nvSpPr>
        <p:spPr bwMode="auto">
          <a:xfrm>
            <a:off x="3581400" y="3352800"/>
            <a:ext cx="3124200" cy="381000"/>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331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Alpha Go </a:t>
            </a:r>
            <a:r>
              <a:rPr lang="vi-VN" altLang="ja-JP" dirty="0">
                <a:sym typeface="Wingdings" pitchFamily="2" charset="2"/>
              </a:rPr>
              <a:t> AI chơi cờ vây</a:t>
            </a:r>
            <a:endParaRPr lang="vi-VN" altLang="ja-JP" b="1" dirty="0"/>
          </a:p>
          <a:p>
            <a:endParaRPr lang="vi-VN" altLang="ja-JP" dirty="0"/>
          </a:p>
        </p:txBody>
      </p:sp>
      <p:pic>
        <p:nvPicPr>
          <p:cNvPr id="5" name="図 4">
            <a:extLst>
              <a:ext uri="{FF2B5EF4-FFF2-40B4-BE49-F238E27FC236}">
                <a16:creationId xmlns:a16="http://schemas.microsoft.com/office/drawing/2014/main" id="{41CAE826-9282-954F-8422-EF44BDC7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527763"/>
            <a:ext cx="4667250" cy="2333625"/>
          </a:xfrm>
          <a:prstGeom prst="rect">
            <a:avLst/>
          </a:prstGeom>
        </p:spPr>
      </p:pic>
      <p:sp>
        <p:nvSpPr>
          <p:cNvPr id="6" name="テキスト ボックス 5">
            <a:extLst>
              <a:ext uri="{FF2B5EF4-FFF2-40B4-BE49-F238E27FC236}">
                <a16:creationId xmlns:a16="http://schemas.microsoft.com/office/drawing/2014/main" id="{E8162506-2919-C54C-95C1-237FCFFEF312}"/>
              </a:ext>
            </a:extLst>
          </p:cNvPr>
          <p:cNvSpPr txBox="1"/>
          <p:nvPr/>
        </p:nvSpPr>
        <p:spPr>
          <a:xfrm>
            <a:off x="4673600" y="4891502"/>
            <a:ext cx="2228850" cy="369332"/>
          </a:xfrm>
          <a:prstGeom prst="rect">
            <a:avLst/>
          </a:prstGeom>
          <a:noFill/>
        </p:spPr>
        <p:txBody>
          <a:bodyPr wrap="square" rtlCol="0">
            <a:spAutoFit/>
          </a:bodyPr>
          <a:lstStyle/>
          <a:p>
            <a:pPr algn="r"/>
            <a:r>
              <a:rPr kumimoji="1" lang="vi-VN" altLang="ja-JP" b="0" dirty="0"/>
              <a:t>(2016)</a:t>
            </a:r>
            <a:endParaRPr kumimoji="1" lang="ja-JP" altLang="en-US" b="0"/>
          </a:p>
        </p:txBody>
      </p:sp>
    </p:spTree>
    <p:extLst>
      <p:ext uri="{BB962C8B-B14F-4D97-AF65-F5344CB8AC3E}">
        <p14:creationId xmlns:p14="http://schemas.microsoft.com/office/powerpoint/2010/main" val="237463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819747-6F0B-4BBE-B455-E5822E084EBA}"/>
              </a:ext>
            </a:extLst>
          </p:cNvPr>
          <p:cNvSpPr>
            <a:spLocks noGrp="1"/>
          </p:cNvSpPr>
          <p:nvPr>
            <p:ph type="title"/>
          </p:nvPr>
        </p:nvSpPr>
        <p:spPr/>
        <p:txBody>
          <a:bodyPr/>
          <a:lstStyle/>
          <a:p>
            <a:r>
              <a:rPr kumimoji="1" lang="en-US" altLang="ja-JP" dirty="0"/>
              <a:t>Links</a:t>
            </a:r>
            <a:endParaRPr kumimoji="1" lang="ja-JP" altLang="en-US" dirty="0"/>
          </a:p>
        </p:txBody>
      </p:sp>
      <p:sp>
        <p:nvSpPr>
          <p:cNvPr id="3" name="コンテンツ プレースホルダー 2">
            <a:extLst>
              <a:ext uri="{FF2B5EF4-FFF2-40B4-BE49-F238E27FC236}">
                <a16:creationId xmlns:a16="http://schemas.microsoft.com/office/drawing/2014/main" id="{BA368A40-E964-48D5-A0FD-6FCA842976B7}"/>
              </a:ext>
            </a:extLst>
          </p:cNvPr>
          <p:cNvSpPr>
            <a:spLocks noGrp="1"/>
          </p:cNvSpPr>
          <p:nvPr>
            <p:ph idx="1"/>
          </p:nvPr>
        </p:nvSpPr>
        <p:spPr>
          <a:xfrm>
            <a:off x="609600" y="1449388"/>
            <a:ext cx="7918450" cy="1582997"/>
          </a:xfrm>
        </p:spPr>
        <p:txBody>
          <a:bodyPr/>
          <a:lstStyle/>
          <a:p>
            <a:r>
              <a:rPr kumimoji="1" lang="en-US" altLang="ja-JP" dirty="0">
                <a:hlinkClick r:id="rId2"/>
              </a:rPr>
              <a:t>https://dl.sony.com/console/#/dashboard</a:t>
            </a:r>
            <a:endParaRPr kumimoji="1" lang="en-US" altLang="ja-JP" dirty="0"/>
          </a:p>
          <a:p>
            <a:endParaRPr kumimoji="1" lang="en-US" altLang="ja-JP" dirty="0"/>
          </a:p>
          <a:p>
            <a:endParaRPr kumimoji="1" lang="en-US" altLang="ja-JP" dirty="0"/>
          </a:p>
          <a:p>
            <a:r>
              <a:rPr kumimoji="1" lang="en-US" altLang="ja-JP" dirty="0"/>
              <a:t>https://ainow.ai/2019/07/09/173221/</a:t>
            </a:r>
            <a:endParaRPr kumimoji="1" lang="ja-JP" altLang="en-US" dirty="0"/>
          </a:p>
        </p:txBody>
      </p:sp>
    </p:spTree>
    <p:extLst>
      <p:ext uri="{BB962C8B-B14F-4D97-AF65-F5344CB8AC3E}">
        <p14:creationId xmlns:p14="http://schemas.microsoft.com/office/powerpoint/2010/main" val="14059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Lịch</a:t>
            </a:r>
            <a:r>
              <a:rPr kumimoji="1" lang="en-US" altLang="ja-JP" sz="2800" b="0" dirty="0"/>
              <a:t> </a:t>
            </a:r>
            <a:r>
              <a:rPr kumimoji="1" lang="en-US" altLang="ja-JP" sz="2800" b="0" dirty="0" err="1"/>
              <a:t>sử</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2050" name="Picture 2" descr="知っておきたいAIのキホン ～「AI活用の特徴を知ろう」【前編】～">
            <a:extLst>
              <a:ext uri="{FF2B5EF4-FFF2-40B4-BE49-F238E27FC236}">
                <a16:creationId xmlns:a16="http://schemas.microsoft.com/office/drawing/2014/main" id="{AE40A017-F278-483A-8205-52E44D19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5177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769D150-A4B3-4BA4-AED2-1C655CE091AB}"/>
              </a:ext>
            </a:extLst>
          </p:cNvPr>
          <p:cNvSpPr txBox="1"/>
          <p:nvPr/>
        </p:nvSpPr>
        <p:spPr>
          <a:xfrm>
            <a:off x="228599" y="4406265"/>
            <a:ext cx="2416046" cy="923330"/>
          </a:xfrm>
          <a:prstGeom prst="rect">
            <a:avLst/>
          </a:prstGeom>
          <a:noFill/>
        </p:spPr>
        <p:txBody>
          <a:bodyPr wrap="none" rtlCol="0">
            <a:spAutoFit/>
          </a:bodyPr>
          <a:lstStyle/>
          <a:p>
            <a:r>
              <a:rPr kumimoji="1" lang="en-US" altLang="ja-JP" b="0" dirty="0" err="1"/>
              <a:t>Tìm</a:t>
            </a:r>
            <a:r>
              <a:rPr kumimoji="1" lang="en-US" altLang="ja-JP" b="0" dirty="0"/>
              <a:t> </a:t>
            </a:r>
            <a:r>
              <a:rPr kumimoji="1" lang="en-US" altLang="ja-JP" b="0" dirty="0" err="1"/>
              <a:t>kiếm</a:t>
            </a:r>
            <a:r>
              <a:rPr kumimoji="1" lang="en-US" altLang="ja-JP" b="0" dirty="0"/>
              <a:t> </a:t>
            </a:r>
            <a:r>
              <a:rPr kumimoji="1" lang="en-US" altLang="ja-JP" b="0" dirty="0" err="1"/>
              <a:t>nhanh</a:t>
            </a:r>
            <a:r>
              <a:rPr kumimoji="1" lang="en-US" altLang="ja-JP" b="0" dirty="0"/>
              <a:t> </a:t>
            </a:r>
            <a:r>
              <a:rPr kumimoji="1" lang="en-US" altLang="ja-JP" b="0" dirty="0" err="1"/>
              <a:t>theo</a:t>
            </a:r>
            <a:r>
              <a:rPr kumimoji="1" lang="en-US" altLang="ja-JP" b="0" dirty="0"/>
              <a:t> </a:t>
            </a:r>
          </a:p>
          <a:p>
            <a:r>
              <a:rPr kumimoji="1" lang="en-US" altLang="ja-JP" b="0" dirty="0"/>
              <a:t>1 </a:t>
            </a:r>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cho</a:t>
            </a:r>
            <a:r>
              <a:rPr kumimoji="1" lang="en-US" altLang="ja-JP" b="0" dirty="0"/>
              <a:t> </a:t>
            </a:r>
            <a:r>
              <a:rPr kumimoji="1" lang="en-US" altLang="ja-JP" b="0" dirty="0" err="1"/>
              <a:t>trước</a:t>
            </a:r>
            <a:r>
              <a:rPr kumimoji="1" lang="en-US" altLang="ja-JP" b="0" dirty="0"/>
              <a:t>.</a:t>
            </a:r>
          </a:p>
          <a:p>
            <a:endParaRPr kumimoji="1" lang="ja-JP" altLang="en-US" b="0" dirty="0"/>
          </a:p>
        </p:txBody>
      </p:sp>
      <p:sp>
        <p:nvSpPr>
          <p:cNvPr id="10" name="テキスト ボックス 9">
            <a:extLst>
              <a:ext uri="{FF2B5EF4-FFF2-40B4-BE49-F238E27FC236}">
                <a16:creationId xmlns:a16="http://schemas.microsoft.com/office/drawing/2014/main" id="{F8667704-F61F-47AB-892A-D955A02FAA96}"/>
              </a:ext>
            </a:extLst>
          </p:cNvPr>
          <p:cNvSpPr txBox="1"/>
          <p:nvPr/>
        </p:nvSpPr>
        <p:spPr>
          <a:xfrm>
            <a:off x="3184044" y="4026515"/>
            <a:ext cx="2380780" cy="1477328"/>
          </a:xfrm>
          <a:prstGeom prst="rect">
            <a:avLst/>
          </a:prstGeom>
          <a:noFill/>
        </p:spPr>
        <p:txBody>
          <a:bodyPr wrap="none" rtlCol="0">
            <a:spAutoFit/>
          </a:bodyPr>
          <a:lstStyle/>
          <a:p>
            <a:r>
              <a:rPr kumimoji="1" lang="en-US" altLang="ja-JP" b="0" dirty="0" err="1"/>
              <a:t>Biết</a:t>
            </a:r>
            <a:r>
              <a:rPr kumimoji="1" lang="en-US" altLang="ja-JP" b="0" dirty="0"/>
              <a:t> </a:t>
            </a:r>
            <a:r>
              <a:rPr kumimoji="1" lang="en-US" altLang="ja-JP" b="0" dirty="0" err="1"/>
              <a:t>cách</a:t>
            </a:r>
            <a:r>
              <a:rPr kumimoji="1" lang="en-US" altLang="ja-JP" b="0" dirty="0"/>
              <a:t> </a:t>
            </a:r>
            <a:r>
              <a:rPr kumimoji="1" lang="en-US" altLang="ja-JP" b="0" dirty="0" err="1"/>
              <a:t>nhớ</a:t>
            </a:r>
            <a:r>
              <a:rPr kumimoji="1" lang="en-US" altLang="ja-JP" b="0" dirty="0"/>
              <a:t> </a:t>
            </a:r>
            <a:r>
              <a:rPr kumimoji="1" lang="en-US" altLang="ja-JP" b="0" dirty="0" err="1"/>
              <a:t>những</a:t>
            </a:r>
            <a:r>
              <a:rPr kumimoji="1" lang="en-US" altLang="ja-JP" b="0" dirty="0"/>
              <a:t> </a:t>
            </a:r>
          </a:p>
          <a:p>
            <a:r>
              <a:rPr kumimoji="1" lang="en-US" altLang="ja-JP" b="0" dirty="0" err="1"/>
              <a:t>kiến</a:t>
            </a:r>
            <a:r>
              <a:rPr kumimoji="1" lang="en-US" altLang="ja-JP" b="0" dirty="0"/>
              <a:t> </a:t>
            </a:r>
            <a:r>
              <a:rPr kumimoji="1" lang="en-US" altLang="ja-JP" b="0" dirty="0" err="1"/>
              <a:t>thức</a:t>
            </a:r>
            <a:r>
              <a:rPr kumimoji="1" lang="en-US" altLang="ja-JP" b="0" dirty="0"/>
              <a:t> con </a:t>
            </a:r>
            <a:r>
              <a:rPr kumimoji="1" lang="en-US" altLang="ja-JP" b="0" dirty="0" err="1"/>
              <a:t>người</a:t>
            </a:r>
            <a:r>
              <a:rPr kumimoji="1" lang="en-US" altLang="ja-JP" b="0" dirty="0"/>
              <a:t> </a:t>
            </a:r>
          </a:p>
          <a:p>
            <a:r>
              <a:rPr kumimoji="1" lang="en-US" altLang="ja-JP" b="0" dirty="0" err="1"/>
              <a:t>nhập</a:t>
            </a:r>
            <a:r>
              <a:rPr kumimoji="1" lang="en-US" altLang="ja-JP" b="0" dirty="0"/>
              <a:t> </a:t>
            </a:r>
            <a:r>
              <a:rPr kumimoji="1" lang="en-US" altLang="ja-JP" b="0" dirty="0" err="1"/>
              <a:t>vào</a:t>
            </a:r>
            <a:endParaRPr kumimoji="1" lang="en-US" altLang="ja-JP" b="0" dirty="0"/>
          </a:p>
          <a:p>
            <a:endParaRPr kumimoji="1" lang="en-US" altLang="ja-JP" b="0" dirty="0"/>
          </a:p>
          <a:p>
            <a:endParaRPr kumimoji="1" lang="ja-JP" altLang="en-US" b="0" dirty="0"/>
          </a:p>
        </p:txBody>
      </p:sp>
      <p:sp>
        <p:nvSpPr>
          <p:cNvPr id="11" name="テキスト ボックス 10">
            <a:extLst>
              <a:ext uri="{FF2B5EF4-FFF2-40B4-BE49-F238E27FC236}">
                <a16:creationId xmlns:a16="http://schemas.microsoft.com/office/drawing/2014/main" id="{A0BF7B23-8E78-4BD4-8765-EB55EE177E31}"/>
              </a:ext>
            </a:extLst>
          </p:cNvPr>
          <p:cNvSpPr txBox="1"/>
          <p:nvPr/>
        </p:nvSpPr>
        <p:spPr>
          <a:xfrm>
            <a:off x="6246772" y="4207398"/>
            <a:ext cx="2685351" cy="1477328"/>
          </a:xfrm>
          <a:prstGeom prst="rect">
            <a:avLst/>
          </a:prstGeom>
          <a:noFill/>
        </p:spPr>
        <p:txBody>
          <a:bodyPr wrap="none" rtlCol="0">
            <a:spAutoFit/>
          </a:bodyPr>
          <a:lstStyle/>
          <a:p>
            <a:r>
              <a:rPr kumimoji="1" lang="en-US" altLang="ja-JP" b="0" dirty="0" err="1">
                <a:solidFill>
                  <a:srgbClr val="FF0000"/>
                </a:solidFill>
              </a:rPr>
              <a:t>Tự</a:t>
            </a:r>
            <a:r>
              <a:rPr kumimoji="1" lang="en-US" altLang="ja-JP" b="0" dirty="0">
                <a:solidFill>
                  <a:srgbClr val="FF0000"/>
                </a:solidFill>
              </a:rPr>
              <a:t> </a:t>
            </a:r>
            <a:r>
              <a:rPr kumimoji="1" lang="en-US" altLang="ja-JP" b="0" dirty="0" err="1">
                <a:solidFill>
                  <a:srgbClr val="FF0000"/>
                </a:solidFill>
              </a:rPr>
              <a:t>học</a:t>
            </a:r>
            <a:r>
              <a:rPr kumimoji="1" lang="en-US" altLang="ja-JP" b="0" dirty="0">
                <a:solidFill>
                  <a:srgbClr val="FF0000"/>
                </a:solidFill>
              </a:rPr>
              <a:t> </a:t>
            </a:r>
            <a:r>
              <a:rPr kumimoji="1" lang="en-US" altLang="ja-JP" b="0" dirty="0" err="1"/>
              <a:t>và</a:t>
            </a:r>
            <a:r>
              <a:rPr kumimoji="1" lang="en-US" altLang="ja-JP" b="0" dirty="0"/>
              <a:t> </a:t>
            </a:r>
            <a:r>
              <a:rPr kumimoji="1" lang="en-US" altLang="ja-JP" b="0" dirty="0" err="1"/>
              <a:t>tự</a:t>
            </a:r>
            <a:r>
              <a:rPr kumimoji="1" lang="en-US" altLang="ja-JP" b="0" dirty="0"/>
              <a:t> </a:t>
            </a:r>
            <a:r>
              <a:rPr kumimoji="1" lang="en-US" altLang="ja-JP" b="0" dirty="0" err="1"/>
              <a:t>tìm</a:t>
            </a:r>
            <a:r>
              <a:rPr kumimoji="1" lang="en-US" altLang="ja-JP" b="0" dirty="0"/>
              <a:t> ra </a:t>
            </a:r>
          </a:p>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đặc</a:t>
            </a:r>
            <a:r>
              <a:rPr kumimoji="1" lang="en-US" altLang="ja-JP" b="0" dirty="0"/>
              <a:t> </a:t>
            </a:r>
            <a:r>
              <a:rPr kumimoji="1" lang="en-US" altLang="ja-JP" b="0" dirty="0" err="1"/>
              <a:t>trưng</a:t>
            </a:r>
            <a:r>
              <a:rPr kumimoji="1" lang="en-US" altLang="ja-JP" b="0" dirty="0"/>
              <a:t> </a:t>
            </a:r>
          </a:p>
          <a:p>
            <a:r>
              <a:rPr kumimoji="1" lang="en-US" altLang="ja-JP" b="0" dirty="0" err="1"/>
              <a:t>Từ</a:t>
            </a:r>
            <a:r>
              <a:rPr kumimoji="1" lang="en-US" altLang="ja-JP" b="0" dirty="0"/>
              <a:t> data</a:t>
            </a:r>
          </a:p>
          <a:p>
            <a:r>
              <a:rPr kumimoji="1" lang="en-US" altLang="ja-JP" b="0" dirty="0" err="1"/>
              <a:t>Từ</a:t>
            </a:r>
            <a:r>
              <a:rPr kumimoji="1" lang="en-US" altLang="ja-JP" b="0" dirty="0"/>
              <a:t> </a:t>
            </a:r>
            <a:r>
              <a:rPr kumimoji="1" lang="en-US" altLang="ja-JP" b="0" dirty="0" err="1"/>
              <a:t>khóa</a:t>
            </a:r>
            <a:r>
              <a:rPr kumimoji="1" lang="en-US" altLang="ja-JP" b="0" dirty="0"/>
              <a:t>: </a:t>
            </a:r>
            <a:r>
              <a:rPr kumimoji="1" lang="en-US" altLang="ja-JP" b="0" dirty="0">
                <a:solidFill>
                  <a:srgbClr val="FF0000"/>
                </a:solidFill>
              </a:rPr>
              <a:t>Deep Learning</a:t>
            </a:r>
          </a:p>
          <a:p>
            <a:endParaRPr kumimoji="1" lang="ja-JP" altLang="en-US" b="0" dirty="0"/>
          </a:p>
        </p:txBody>
      </p:sp>
      <p:sp>
        <p:nvSpPr>
          <p:cNvPr id="7" name="右中かっこ 6">
            <a:extLst>
              <a:ext uri="{FF2B5EF4-FFF2-40B4-BE49-F238E27FC236}">
                <a16:creationId xmlns:a16="http://schemas.microsoft.com/office/drawing/2014/main" id="{078463C0-3DAD-4B74-BA85-614462BEFD7E}"/>
              </a:ext>
            </a:extLst>
          </p:cNvPr>
          <p:cNvSpPr/>
          <p:nvPr/>
        </p:nvSpPr>
        <p:spPr bwMode="auto">
          <a:xfrm rot="5400000">
            <a:off x="2994740" y="2468982"/>
            <a:ext cx="258919" cy="5486400"/>
          </a:xfrm>
          <a:prstGeom prst="rightBrac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94B1BDFB-B26E-49A7-B567-058DFC228D04}"/>
              </a:ext>
            </a:extLst>
          </p:cNvPr>
          <p:cNvSpPr txBox="1"/>
          <p:nvPr/>
        </p:nvSpPr>
        <p:spPr>
          <a:xfrm>
            <a:off x="1030249" y="5474158"/>
            <a:ext cx="3982180" cy="646331"/>
          </a:xfrm>
          <a:prstGeom prst="rect">
            <a:avLst/>
          </a:prstGeom>
          <a:noFill/>
        </p:spPr>
        <p:txBody>
          <a:bodyPr wrap="none" rtlCol="0">
            <a:spAutoFit/>
          </a:bodyPr>
          <a:lstStyle/>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đều</a:t>
            </a:r>
            <a:r>
              <a:rPr kumimoji="1" lang="en-US" altLang="ja-JP" b="0" dirty="0"/>
              <a:t> do con </a:t>
            </a:r>
            <a:r>
              <a:rPr kumimoji="1" lang="en-US" altLang="ja-JP" b="0" dirty="0" err="1"/>
              <a:t>người</a:t>
            </a:r>
            <a:endParaRPr kumimoji="1" lang="en-US" altLang="ja-JP" b="0" dirty="0"/>
          </a:p>
          <a:p>
            <a:r>
              <a:rPr kumimoji="1" lang="en-US" altLang="ja-JP" b="0" dirty="0" err="1"/>
              <a:t>Chỉ</a:t>
            </a:r>
            <a:r>
              <a:rPr kumimoji="1" lang="en-US" altLang="ja-JP" b="0" dirty="0"/>
              <a:t> </a:t>
            </a:r>
            <a:r>
              <a:rPr kumimoji="1" lang="en-US" altLang="ja-JP" b="0" dirty="0" err="1"/>
              <a:t>dạy</a:t>
            </a:r>
            <a:endParaRPr kumimoji="1" lang="ja-JP" altLang="en-US" b="0" dirty="0"/>
          </a:p>
        </p:txBody>
      </p:sp>
    </p:spTree>
    <p:extLst>
      <p:ext uri="{BB962C8B-B14F-4D97-AF65-F5344CB8AC3E}">
        <p14:creationId xmlns:p14="http://schemas.microsoft.com/office/powerpoint/2010/main" val="422583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38F48-8D31-E844-8ABD-31EC97B84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3250" y="2013975"/>
            <a:ext cx="2628900" cy="3015225"/>
          </a:xfrm>
          <a:prstGeom prst="rect">
            <a:avLst/>
          </a:prstGeom>
        </p:spPr>
      </p:pic>
      <p:sp>
        <p:nvSpPr>
          <p:cNvPr id="4" name="テキスト ボックス 3">
            <a:extLst>
              <a:ext uri="{FF2B5EF4-FFF2-40B4-BE49-F238E27FC236}">
                <a16:creationId xmlns:a16="http://schemas.microsoft.com/office/drawing/2014/main" id="{246D5243-D2DA-E342-949C-93B17C4D972D}"/>
              </a:ext>
            </a:extLst>
          </p:cNvPr>
          <p:cNvSpPr txBox="1"/>
          <p:nvPr/>
        </p:nvSpPr>
        <p:spPr>
          <a:xfrm>
            <a:off x="3527497" y="1211669"/>
            <a:ext cx="1860406" cy="459700"/>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sz="2100" b="0" dirty="0"/>
              <a:t>Bộ não</a:t>
            </a:r>
            <a:endParaRPr kumimoji="1" lang="ja-JP" altLang="en-US" sz="2100" b="0"/>
          </a:p>
        </p:txBody>
      </p:sp>
    </p:spTree>
    <p:extLst>
      <p:ext uri="{BB962C8B-B14F-4D97-AF65-F5344CB8AC3E}">
        <p14:creationId xmlns:p14="http://schemas.microsoft.com/office/powerpoint/2010/main" val="35784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Cấu tạo của </a:t>
            </a:r>
            <a:r>
              <a:rPr lang="vi-VN" altLang="ja-JP" sz="2100" dirty="0"/>
              <a:t>bộ não</a:t>
            </a:r>
            <a:r>
              <a:rPr lang="vi-VN" altLang="ja-JP" sz="2100" b="0" dirty="0"/>
              <a:t> gồm những gì ?</a:t>
            </a:r>
            <a:endParaRPr kumimoji="1" lang="ja-JP" altLang="en-US"/>
          </a:p>
        </p:txBody>
      </p:sp>
    </p:spTree>
    <p:extLst>
      <p:ext uri="{BB962C8B-B14F-4D97-AF65-F5344CB8AC3E}">
        <p14:creationId xmlns:p14="http://schemas.microsoft.com/office/powerpoint/2010/main" val="21587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B42B516-A7BD-9348-9DF9-9864F24FB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6630" y="2130653"/>
            <a:ext cx="1417321" cy="1625600"/>
          </a:xfrm>
          <a:prstGeom prst="rect">
            <a:avLst/>
          </a:prstGeom>
        </p:spPr>
      </p:pic>
      <p:pic>
        <p:nvPicPr>
          <p:cNvPr id="9" name="図 8">
            <a:extLst>
              <a:ext uri="{FF2B5EF4-FFF2-40B4-BE49-F238E27FC236}">
                <a16:creationId xmlns:a16="http://schemas.microsoft.com/office/drawing/2014/main" id="{C74CC990-7C84-2849-A53C-374BC1867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6896" y="2489972"/>
            <a:ext cx="2396336" cy="1771650"/>
          </a:xfrm>
          <a:prstGeom prst="rect">
            <a:avLst/>
          </a:prstGeom>
        </p:spPr>
      </p:pic>
      <p:sp>
        <p:nvSpPr>
          <p:cNvPr id="14" name="タイトル 4">
            <a:extLst>
              <a:ext uri="{FF2B5EF4-FFF2-40B4-BE49-F238E27FC236}">
                <a16:creationId xmlns:a16="http://schemas.microsoft.com/office/drawing/2014/main" id="{CC2B25E8-AE42-3A4E-AD52-C6730A28C808}"/>
              </a:ext>
            </a:extLst>
          </p:cNvPr>
          <p:cNvSpPr>
            <a:spLocks noGrp="1"/>
          </p:cNvSpPr>
          <p:nvPr>
            <p:ph type="title"/>
          </p:nvPr>
        </p:nvSpPr>
        <p:spPr>
          <a:xfrm>
            <a:off x="400050" y="1048258"/>
            <a:ext cx="7918450" cy="657225"/>
          </a:xfrm>
        </p:spPr>
        <p:txBody>
          <a:bodyPr anchor="ctr"/>
          <a:lstStyle/>
          <a:p>
            <a:pPr algn="l"/>
            <a:r>
              <a:rPr lang="vi-VN" altLang="ja-JP" sz="1800" b="0" dirty="0"/>
              <a:t>Cấu tạo của bộ nào gồm những gì ?</a:t>
            </a:r>
            <a:endParaRPr lang="ja-JP" altLang="en-US" sz="1800"/>
          </a:p>
        </p:txBody>
      </p:sp>
      <p:sp>
        <p:nvSpPr>
          <p:cNvPr id="13" name="正方形/長方形 12">
            <a:extLst>
              <a:ext uri="{FF2B5EF4-FFF2-40B4-BE49-F238E27FC236}">
                <a16:creationId xmlns:a16="http://schemas.microsoft.com/office/drawing/2014/main" id="{82EE5435-FEEE-8549-9607-A1BF9B437EDF}"/>
              </a:ext>
            </a:extLst>
          </p:cNvPr>
          <p:cNvSpPr/>
          <p:nvPr/>
        </p:nvSpPr>
        <p:spPr bwMode="auto">
          <a:xfrm>
            <a:off x="7525605" y="2085413"/>
            <a:ext cx="1207771" cy="857250"/>
          </a:xfrm>
          <a:prstGeom prst="rect">
            <a:avLst/>
          </a:prstGeom>
          <a:noFill/>
          <a:ln w="28575" cap="flat" cmpd="sng" algn="ctr">
            <a:solidFill>
              <a:schemeClr val="tx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15" name="テキスト ボックス 14">
            <a:extLst>
              <a:ext uri="{FF2B5EF4-FFF2-40B4-BE49-F238E27FC236}">
                <a16:creationId xmlns:a16="http://schemas.microsoft.com/office/drawing/2014/main" id="{20B6FE53-F35A-9240-A304-8B302580EE47}"/>
              </a:ext>
            </a:extLst>
          </p:cNvPr>
          <p:cNvSpPr txBox="1"/>
          <p:nvPr/>
        </p:nvSpPr>
        <p:spPr>
          <a:xfrm>
            <a:off x="5964429" y="4261622"/>
            <a:ext cx="12573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thị</a:t>
            </a:r>
            <a:r>
              <a:rPr kumimoji="1" lang="en-US" altLang="ja-JP" dirty="0"/>
              <a:t> </a:t>
            </a:r>
            <a:r>
              <a:rPr kumimoji="1" lang="en-US" altLang="ja-JP" dirty="0" err="1"/>
              <a:t>giác</a:t>
            </a:r>
            <a:endParaRPr kumimoji="1" lang="ja-JP" altLang="en-US"/>
          </a:p>
        </p:txBody>
      </p:sp>
      <p:sp>
        <p:nvSpPr>
          <p:cNvPr id="17" name="テキスト ボックス 16">
            <a:extLst>
              <a:ext uri="{FF2B5EF4-FFF2-40B4-BE49-F238E27FC236}">
                <a16:creationId xmlns:a16="http://schemas.microsoft.com/office/drawing/2014/main" id="{F9F569FF-45BF-5F4D-B65D-8188D4A2A928}"/>
              </a:ext>
            </a:extLst>
          </p:cNvPr>
          <p:cNvSpPr txBox="1"/>
          <p:nvPr/>
        </p:nvSpPr>
        <p:spPr>
          <a:xfrm>
            <a:off x="3779549" y="4424321"/>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thính</a:t>
            </a:r>
            <a:r>
              <a:rPr kumimoji="1" lang="en-US" altLang="ja-JP" dirty="0"/>
              <a:t> </a:t>
            </a:r>
            <a:r>
              <a:rPr kumimoji="1" lang="en-US" altLang="ja-JP" dirty="0" err="1"/>
              <a:t>giác</a:t>
            </a:r>
            <a:endParaRPr kumimoji="1" lang="ja-JP" altLang="en-US"/>
          </a:p>
        </p:txBody>
      </p:sp>
      <p:sp>
        <p:nvSpPr>
          <p:cNvPr id="18" name="テキスト ボックス 17">
            <a:extLst>
              <a:ext uri="{FF2B5EF4-FFF2-40B4-BE49-F238E27FC236}">
                <a16:creationId xmlns:a16="http://schemas.microsoft.com/office/drawing/2014/main" id="{F2496CC1-63A9-F340-BD7A-F5A80490AD9D}"/>
              </a:ext>
            </a:extLst>
          </p:cNvPr>
          <p:cNvSpPr txBox="1"/>
          <p:nvPr/>
        </p:nvSpPr>
        <p:spPr>
          <a:xfrm>
            <a:off x="3589190" y="1946914"/>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xúc</a:t>
            </a:r>
            <a:r>
              <a:rPr kumimoji="1" lang="en-US" altLang="ja-JP" dirty="0"/>
              <a:t> </a:t>
            </a:r>
            <a:r>
              <a:rPr kumimoji="1" lang="en-US" altLang="ja-JP" dirty="0" err="1"/>
              <a:t>giác</a:t>
            </a:r>
            <a:endParaRPr kumimoji="1" lang="ja-JP" altLang="en-US"/>
          </a:p>
        </p:txBody>
      </p:sp>
      <p:sp>
        <p:nvSpPr>
          <p:cNvPr id="21" name="右矢印 20">
            <a:extLst>
              <a:ext uri="{FF2B5EF4-FFF2-40B4-BE49-F238E27FC236}">
                <a16:creationId xmlns:a16="http://schemas.microsoft.com/office/drawing/2014/main" id="{1B1218E0-3C4F-274A-97F7-01067A9266EE}"/>
              </a:ext>
            </a:extLst>
          </p:cNvPr>
          <p:cNvSpPr/>
          <p:nvPr/>
        </p:nvSpPr>
        <p:spPr bwMode="auto">
          <a:xfrm rot="20856063">
            <a:off x="2708354" y="3468396"/>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22" name="直線矢印コネクタ 21">
            <a:extLst>
              <a:ext uri="{FF2B5EF4-FFF2-40B4-BE49-F238E27FC236}">
                <a16:creationId xmlns:a16="http://schemas.microsoft.com/office/drawing/2014/main" id="{2FB34665-9435-2145-AB65-66097D2CECA7}"/>
              </a:ext>
            </a:extLst>
          </p:cNvPr>
          <p:cNvCxnSpPr>
            <a:stCxn id="18" idx="2"/>
          </p:cNvCxnSpPr>
          <p:nvPr/>
        </p:nvCxnSpPr>
        <p:spPr bwMode="auto">
          <a:xfrm>
            <a:off x="4332140" y="2593245"/>
            <a:ext cx="422924" cy="8954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a:extLst>
              <a:ext uri="{FF2B5EF4-FFF2-40B4-BE49-F238E27FC236}">
                <a16:creationId xmlns:a16="http://schemas.microsoft.com/office/drawing/2014/main" id="{9AE04E01-3707-4340-BA07-6BAD7CC63335}"/>
              </a:ext>
            </a:extLst>
          </p:cNvPr>
          <p:cNvCxnSpPr>
            <a:stCxn id="15" idx="0"/>
          </p:cNvCxnSpPr>
          <p:nvPr/>
        </p:nvCxnSpPr>
        <p:spPr bwMode="auto">
          <a:xfrm flipH="1" flipV="1">
            <a:off x="5836950" y="3674249"/>
            <a:ext cx="756129" cy="587373"/>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矢印コネクタ 25">
            <a:extLst>
              <a:ext uri="{FF2B5EF4-FFF2-40B4-BE49-F238E27FC236}">
                <a16:creationId xmlns:a16="http://schemas.microsoft.com/office/drawing/2014/main" id="{800CDFDC-422F-AE4B-9553-FE2986AC12AA}"/>
              </a:ext>
            </a:extLst>
          </p:cNvPr>
          <p:cNvCxnSpPr>
            <a:stCxn id="17" idx="0"/>
          </p:cNvCxnSpPr>
          <p:nvPr/>
        </p:nvCxnSpPr>
        <p:spPr bwMode="auto">
          <a:xfrm flipV="1">
            <a:off x="4522499" y="3419432"/>
            <a:ext cx="457200" cy="100488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テキスト ボックス 26">
            <a:extLst>
              <a:ext uri="{FF2B5EF4-FFF2-40B4-BE49-F238E27FC236}">
                <a16:creationId xmlns:a16="http://schemas.microsoft.com/office/drawing/2014/main" id="{0BDA6FA6-3477-1944-8666-25352F723763}"/>
              </a:ext>
            </a:extLst>
          </p:cNvPr>
          <p:cNvSpPr txBox="1"/>
          <p:nvPr/>
        </p:nvSpPr>
        <p:spPr>
          <a:xfrm>
            <a:off x="7525605" y="5100248"/>
            <a:ext cx="1206211"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Bộ não</a:t>
            </a:r>
            <a:endParaRPr kumimoji="1" lang="ja-JP" altLang="en-US" b="0"/>
          </a:p>
        </p:txBody>
      </p:sp>
      <p:sp>
        <p:nvSpPr>
          <p:cNvPr id="29" name="テキスト ボックス 28">
            <a:extLst>
              <a:ext uri="{FF2B5EF4-FFF2-40B4-BE49-F238E27FC236}">
                <a16:creationId xmlns:a16="http://schemas.microsoft.com/office/drawing/2014/main" id="{7B021184-C1D5-4448-A792-051C531501CC}"/>
              </a:ext>
            </a:extLst>
          </p:cNvPr>
          <p:cNvSpPr txBox="1"/>
          <p:nvPr/>
        </p:nvSpPr>
        <p:spPr>
          <a:xfrm>
            <a:off x="3972587" y="5100248"/>
            <a:ext cx="1556229"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Vùng thần kinh</a:t>
            </a:r>
            <a:endParaRPr kumimoji="1" lang="ja-JP" altLang="en-US" b="0"/>
          </a:p>
        </p:txBody>
      </p:sp>
      <p:sp>
        <p:nvSpPr>
          <p:cNvPr id="30" name="テキスト ボックス 29">
            <a:extLst>
              <a:ext uri="{FF2B5EF4-FFF2-40B4-BE49-F238E27FC236}">
                <a16:creationId xmlns:a16="http://schemas.microsoft.com/office/drawing/2014/main" id="{6220B3B3-9BBE-6742-8E9B-936F0371207D}"/>
              </a:ext>
            </a:extLst>
          </p:cNvPr>
          <p:cNvSpPr txBox="1"/>
          <p:nvPr/>
        </p:nvSpPr>
        <p:spPr>
          <a:xfrm>
            <a:off x="784722" y="5100249"/>
            <a:ext cx="1673635"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Tế bào thần kinh</a:t>
            </a:r>
            <a:endParaRPr kumimoji="1" lang="ja-JP" altLang="en-US" b="0"/>
          </a:p>
        </p:txBody>
      </p:sp>
      <p:grpSp>
        <p:nvGrpSpPr>
          <p:cNvPr id="2" name="グループ化 1">
            <a:extLst>
              <a:ext uri="{FF2B5EF4-FFF2-40B4-BE49-F238E27FC236}">
                <a16:creationId xmlns:a16="http://schemas.microsoft.com/office/drawing/2014/main" id="{C4082F2E-E218-524C-B467-61D33EB9CE6C}"/>
              </a:ext>
            </a:extLst>
          </p:cNvPr>
          <p:cNvGrpSpPr/>
          <p:nvPr/>
        </p:nvGrpSpPr>
        <p:grpSpPr>
          <a:xfrm>
            <a:off x="308148" y="2199810"/>
            <a:ext cx="2605333" cy="2838951"/>
            <a:chOff x="8591835" y="702926"/>
            <a:chExt cx="3473777" cy="3785268"/>
          </a:xfrm>
        </p:grpSpPr>
        <p:pic>
          <p:nvPicPr>
            <p:cNvPr id="11" name="図 10">
              <a:extLst>
                <a:ext uri="{FF2B5EF4-FFF2-40B4-BE49-F238E27FC236}">
                  <a16:creationId xmlns:a16="http://schemas.microsoft.com/office/drawing/2014/main" id="{CF407CD0-C5DE-4C4C-99B1-B3F77468AE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643014">
              <a:off x="8964644" y="956784"/>
              <a:ext cx="2274605" cy="3020223"/>
            </a:xfrm>
            <a:prstGeom prst="rect">
              <a:avLst/>
            </a:prstGeom>
          </p:spPr>
        </p:pic>
        <p:sp>
          <p:nvSpPr>
            <p:cNvPr id="12" name="円/楕円 11">
              <a:extLst>
                <a:ext uri="{FF2B5EF4-FFF2-40B4-BE49-F238E27FC236}">
                  <a16:creationId xmlns:a16="http://schemas.microsoft.com/office/drawing/2014/main" id="{666FFA12-C347-1648-930D-DE9C286FFD7A}"/>
                </a:ext>
              </a:extLst>
            </p:cNvPr>
            <p:cNvSpPr/>
            <p:nvPr/>
          </p:nvSpPr>
          <p:spPr bwMode="auto">
            <a:xfrm>
              <a:off x="9220200" y="2590800"/>
              <a:ext cx="228600" cy="211667"/>
            </a:xfrm>
            <a:prstGeom prst="ellipse">
              <a:avLst/>
            </a:prstGeom>
            <a:solidFill>
              <a:schemeClr val="bg1"/>
            </a:solidFill>
            <a:ln w="28575"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2" name="右矢印 31">
              <a:extLst>
                <a:ext uri="{FF2B5EF4-FFF2-40B4-BE49-F238E27FC236}">
                  <a16:creationId xmlns:a16="http://schemas.microsoft.com/office/drawing/2014/main" id="{4AB535DC-5FB2-9E44-B437-EB8DA4D0AD86}"/>
                </a:ext>
              </a:extLst>
            </p:cNvPr>
            <p:cNvSpPr/>
            <p:nvPr/>
          </p:nvSpPr>
          <p:spPr bwMode="auto">
            <a:xfrm rot="14800363">
              <a:off x="9492708" y="3598386"/>
              <a:ext cx="445165" cy="330142"/>
            </a:xfrm>
            <a:prstGeom prst="rightArrow">
              <a:avLst/>
            </a:prstGeom>
            <a:solidFill>
              <a:srgbClr val="92D050"/>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3" name="右矢印 32">
              <a:extLst>
                <a:ext uri="{FF2B5EF4-FFF2-40B4-BE49-F238E27FC236}">
                  <a16:creationId xmlns:a16="http://schemas.microsoft.com/office/drawing/2014/main" id="{63DBD8BB-A7FC-C846-BE40-1DBD2432B639}"/>
                </a:ext>
              </a:extLst>
            </p:cNvPr>
            <p:cNvSpPr/>
            <p:nvPr/>
          </p:nvSpPr>
          <p:spPr bwMode="auto">
            <a:xfrm rot="17527624">
              <a:off x="10868749" y="1093496"/>
              <a:ext cx="445165" cy="330142"/>
            </a:xfrm>
            <a:prstGeom prst="rightArrow">
              <a:avLst/>
            </a:prstGeom>
            <a:solidFill>
              <a:schemeClr val="accent2">
                <a:lumMod val="60000"/>
                <a:lumOff val="40000"/>
              </a:schemeClr>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4" name="テキスト ボックス 33">
              <a:extLst>
                <a:ext uri="{FF2B5EF4-FFF2-40B4-BE49-F238E27FC236}">
                  <a16:creationId xmlns:a16="http://schemas.microsoft.com/office/drawing/2014/main" id="{0E883686-7737-034F-B940-253CC5F449BD}"/>
                </a:ext>
              </a:extLst>
            </p:cNvPr>
            <p:cNvSpPr txBox="1"/>
            <p:nvPr/>
          </p:nvSpPr>
          <p:spPr>
            <a:xfrm>
              <a:off x="9314282" y="3995751"/>
              <a:ext cx="2074970" cy="492443"/>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35" name="テキスト ボックス 34">
              <a:extLst>
                <a:ext uri="{FF2B5EF4-FFF2-40B4-BE49-F238E27FC236}">
                  <a16:creationId xmlns:a16="http://schemas.microsoft.com/office/drawing/2014/main" id="{BF191ABC-D480-424D-89D3-46652E882020}"/>
                </a:ext>
              </a:extLst>
            </p:cNvPr>
            <p:cNvSpPr txBox="1"/>
            <p:nvPr/>
          </p:nvSpPr>
          <p:spPr>
            <a:xfrm>
              <a:off x="10389212" y="702926"/>
              <a:ext cx="1676400" cy="861775"/>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a:solidFill>
                  <a:schemeClr val="accent2">
                    <a:lumMod val="60000"/>
                    <a:lumOff val="40000"/>
                  </a:schemeClr>
                </a:solidFill>
              </a:endParaRPr>
            </a:p>
          </p:txBody>
        </p:sp>
      </p:grpSp>
      <p:sp>
        <p:nvSpPr>
          <p:cNvPr id="25" name="右矢印 24">
            <a:extLst>
              <a:ext uri="{FF2B5EF4-FFF2-40B4-BE49-F238E27FC236}">
                <a16:creationId xmlns:a16="http://schemas.microsoft.com/office/drawing/2014/main" id="{C900E8EA-95A4-8044-95AE-6B8928D58BD6}"/>
              </a:ext>
            </a:extLst>
          </p:cNvPr>
          <p:cNvSpPr/>
          <p:nvPr/>
        </p:nvSpPr>
        <p:spPr bwMode="auto">
          <a:xfrm rot="20856063">
            <a:off x="6288482" y="2951813"/>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ppt_y</p:attrName>
                                        </p:attrNameLst>
                                      </p:cBhvr>
                                      <p:tavLst>
                                        <p:tav tm="0">
                                          <p:val>
                                            <p:strVal val="#ppt_y+#ppt_h*1.125000"/>
                                          </p:val>
                                        </p:tav>
                                        <p:tav tm="100000">
                                          <p:val>
                                            <p:strVal val="#ppt_y"/>
                                          </p:val>
                                        </p:tav>
                                      </p:tavLst>
                                    </p:anim>
                                    <p:animEffect transition="in" filter="wipe(up)">
                                      <p:cBhvr>
                                        <p:cTn id="31" dur="500"/>
                                        <p:tgtEl>
                                          <p:spTgt spid="17"/>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up)">
                                      <p:cBhvr>
                                        <p:cTn id="40" dur="500"/>
                                        <p:tgtEl>
                                          <p:spTgt spid="18"/>
                                        </p:tgtEl>
                                      </p:cBhvr>
                                    </p:animEffect>
                                  </p:childTnLst>
                                </p:cTn>
                              </p:par>
                            </p:childTnLst>
                          </p:cTn>
                        </p:par>
                        <p:par>
                          <p:cTn id="41" fill="hold">
                            <p:stCondLst>
                              <p:cond delay="1500"/>
                            </p:stCondLst>
                            <p:childTnLst>
                              <p:par>
                                <p:cTn id="42" presetID="12" presetClass="entr" presetSubtype="4"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ppt_y</p:attrName>
                                        </p:attrNameLst>
                                      </p:cBhvr>
                                      <p:tavLst>
                                        <p:tav tm="0">
                                          <p:val>
                                            <p:strVal val="#ppt_y+#ppt_h*1.125000"/>
                                          </p:val>
                                        </p:tav>
                                        <p:tav tm="100000">
                                          <p:val>
                                            <p:strVal val="#ppt_y"/>
                                          </p:val>
                                        </p:tav>
                                      </p:tavLst>
                                    </p:anim>
                                    <p:animEffect transition="in" filter="wipe(up)">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right)">
                                      <p:cBhvr>
                                        <p:cTn id="51" dur="500"/>
                                        <p:tgtEl>
                                          <p:spTgt spid="7"/>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p:tgtEl>
                                          <p:spTgt spid="25"/>
                                        </p:tgtEl>
                                        <p:attrNameLst>
                                          <p:attrName>ppt_x</p:attrName>
                                        </p:attrNameLst>
                                      </p:cBhvr>
                                      <p:tavLst>
                                        <p:tav tm="0">
                                          <p:val>
                                            <p:strVal val="#ppt_x-#ppt_w*1.125000"/>
                                          </p:val>
                                        </p:tav>
                                        <p:tav tm="100000">
                                          <p:val>
                                            <p:strVal val="#ppt_x"/>
                                          </p:val>
                                        </p:tav>
                                      </p:tavLst>
                                    </p:anim>
                                    <p:animEffect transition="in" filter="wipe(right)">
                                      <p:cBhvr>
                                        <p:cTn id="55" dur="500"/>
                                        <p:tgtEl>
                                          <p:spTgt spid="2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ppt_x</p:attrName>
                                        </p:attrNameLst>
                                      </p:cBhvr>
                                      <p:tavLst>
                                        <p:tav tm="0">
                                          <p:val>
                                            <p:strVal val="#ppt_x-#ppt_w*1.125000"/>
                                          </p:val>
                                        </p:tav>
                                        <p:tav tm="100000">
                                          <p:val>
                                            <p:strVal val="#ppt_x"/>
                                          </p:val>
                                        </p:tav>
                                      </p:tavLst>
                                    </p:anim>
                                    <p:animEffect transition="in" filter="wipe(right)">
                                      <p:cBhvr>
                                        <p:cTn id="59" dur="500"/>
                                        <p:tgtEl>
                                          <p:spTgt spid="13"/>
                                        </p:tgtEl>
                                      </p:cBhvr>
                                    </p:animEffec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ppt_y</p:attrName>
                                        </p:attrNameLst>
                                      </p:cBhvr>
                                      <p:tavLst>
                                        <p:tav tm="0">
                                          <p:val>
                                            <p:strVal val="#ppt_y+#ppt_h*1.125000"/>
                                          </p:val>
                                        </p:tav>
                                        <p:tav tm="100000">
                                          <p:val>
                                            <p:strVal val="#ppt_y"/>
                                          </p:val>
                                        </p:tav>
                                      </p:tavLst>
                                    </p:anim>
                                    <p:animEffect transition="in" filter="wipe(up)">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7" grpId="0"/>
      <p:bldP spid="18" grpId="0"/>
      <p:bldP spid="21" grpId="0" animBg="1"/>
      <p:bldP spid="27" grpId="0" animBg="1"/>
      <p:bldP spid="29"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a:t>
            </a:r>
            <a:r>
              <a:rPr lang="vi-VN" altLang="ja-JP" sz="2100" dirty="0"/>
              <a:t>Mạng Nơ-ron </a:t>
            </a:r>
            <a:r>
              <a:rPr lang="vi-VN" altLang="ja-JP" sz="2100" b="0" dirty="0"/>
              <a:t>là một mô hình tính toán </a:t>
            </a:r>
            <a:br>
              <a:rPr lang="vi-VN" altLang="ja-JP" sz="2100" b="0" dirty="0"/>
            </a:br>
            <a:r>
              <a:rPr lang="vi-VN" altLang="ja-JP" sz="2100" b="0" dirty="0"/>
              <a:t>lấy cảm hứng từ hệ thần kinh sinh học</a:t>
            </a:r>
            <a:endParaRPr kumimoji="1" lang="ja-JP" altLang="en-US" dirty="0"/>
          </a:p>
        </p:txBody>
      </p:sp>
    </p:spTree>
    <p:extLst>
      <p:ext uri="{BB962C8B-B14F-4D97-AF65-F5344CB8AC3E}">
        <p14:creationId xmlns:p14="http://schemas.microsoft.com/office/powerpoint/2010/main" val="129170918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CCCCCC"/>
      </a:accent1>
      <a:accent2>
        <a:srgbClr val="FF0000"/>
      </a:accent2>
      <a:accent3>
        <a:srgbClr val="FFFFFF"/>
      </a:accent3>
      <a:accent4>
        <a:srgbClr val="000000"/>
      </a:accent4>
      <a:accent5>
        <a:srgbClr val="E2E2E2"/>
      </a:accent5>
      <a:accent6>
        <a:srgbClr val="E70000"/>
      </a:accent6>
      <a:hlink>
        <a:srgbClr val="FF0000"/>
      </a:hlink>
      <a:folHlink>
        <a:srgbClr val="9999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1 - SELECT [Compatibility Mode]" id="{7CF26878-3531-423C-B3EC-1FCA9A6A449F}" vid="{33981232-31BE-4148-9AC4-5AD6D2BC8FB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themeOverride>
</file>

<file path=docProps/app.xml><?xml version="1.0" encoding="utf-8"?>
<Properties xmlns="http://schemas.openxmlformats.org/officeDocument/2006/extended-properties" xmlns:vt="http://schemas.openxmlformats.org/officeDocument/2006/docPropsVTypes">
  <TotalTime>206</TotalTime>
  <Words>1546</Words>
  <Application>Microsoft Office PowerPoint</Application>
  <PresentationFormat>画面に合わせる (4:3)</PresentationFormat>
  <Paragraphs>223</Paragraphs>
  <Slides>41</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Arial</vt:lpstr>
      <vt:lpstr>Courier New</vt:lpstr>
      <vt:lpstr>Times New Roman</vt:lpstr>
      <vt:lpstr>Default Design</vt:lpstr>
      <vt:lpstr>Trí tuệ nhân tạo</vt:lpstr>
      <vt:lpstr>1. Trí tuệ nhân tạo là gì ?  2. Mình không phải là kỹ sư về trí tuệ nhân tạo thì mình liệu có cần biết về trí tuệ nhân tạo không?  3. Mình có thể ứng dụng trí tuệ nhân tạo như thế nào để giúp ích hơn cho cuộc sống, tăng thu nhập với tư cách là 1 người đi làm.  </vt:lpstr>
      <vt:lpstr>   </vt:lpstr>
      <vt:lpstr>   </vt:lpstr>
      <vt:lpstr>   </vt:lpstr>
      <vt:lpstr>PowerPoint プレゼンテーション</vt:lpstr>
      <vt:lpstr> Cấu tạo của bộ não gồm những gì ?</vt:lpstr>
      <vt:lpstr>Cấu tạo của bộ nào gồm những gì ?</vt:lpstr>
      <vt:lpstr> Mạng Nơ-ron là một mô hình tính toán  lấy cảm hứng từ hệ thần kinh sinh học</vt:lpstr>
      <vt:lpstr>Thành phần của mạng Nơ ron</vt:lpstr>
      <vt:lpstr>Số lớp của mạng Nơ ron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Trí tuệ nhân tạo làm được những gì?</vt:lpstr>
      <vt:lpstr> Trí tuệ nhân tạo không làm được những gì?</vt:lpstr>
      <vt:lpstr> Trí tuệ nhân tạo không làm được những gì?</vt:lpstr>
      <vt:lpstr> Giải trí①: Trí tuệ nhân tạo không làm được những gì?</vt:lpstr>
      <vt:lpstr> Giải trí②: Trí tuệ nhân tạo không làm được những gì?</vt:lpstr>
      <vt:lpstr>PowerPoint プレゼンテーション</vt:lpstr>
      <vt:lpstr>1. Học có giám sát</vt:lpstr>
      <vt:lpstr>1. Học có giám sát</vt:lpstr>
      <vt:lpstr>1. Học có giám sát</vt:lpstr>
      <vt:lpstr>1. Học có giám sát</vt:lpstr>
      <vt:lpstr>2. Học không có giám sát</vt:lpstr>
      <vt:lpstr>2. Học không có giám sát</vt:lpstr>
      <vt:lpstr>2. Học không có giám sát</vt:lpstr>
      <vt:lpstr>3. Học bán giám sát</vt:lpstr>
      <vt:lpstr>4. Học củng cố</vt:lpstr>
      <vt:lpstr>4. Học củng cố</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Tóm tắt sách trắng về AI của Nhật Bản</dc:title>
  <dc:creator>CongThanh Nguyen</dc:creator>
  <cp:lastModifiedBy>CongThanh Nguyen</cp:lastModifiedBy>
  <cp:revision>68</cp:revision>
  <dcterms:created xsi:type="dcterms:W3CDTF">2020-06-04T11:10:53Z</dcterms:created>
  <dcterms:modified xsi:type="dcterms:W3CDTF">2020-11-15T02:29:08Z</dcterms:modified>
</cp:coreProperties>
</file>